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showSpecialPlsOnTitleSld="0">
  <p:sldMasterIdLst>
    <p:sldMasterId id="2147483651"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5143500" cx="9144000"/>
  <p:notesSz cx="6858000" cy="9144000"/>
  <p:embeddedFontLst>
    <p:embeddedFont>
      <p:font typeface="Garamond"/>
      <p:regular r:id="rId19"/>
      <p:bold r:id="rId20"/>
      <p:italic r:id="rId21"/>
      <p:boldItalic r:id="rId22"/>
    </p:embeddedFont>
    <p:embeddedFont>
      <p:font typeface="Helvetica Neue"/>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font" Target="fonts/Garamond-bold.fntdata"/><Relationship Id="rId22" Type="http://schemas.openxmlformats.org/officeDocument/2006/relationships/font" Target="fonts/Garamond-boldItalic.fntdata"/><Relationship Id="rId21" Type="http://schemas.openxmlformats.org/officeDocument/2006/relationships/font" Target="fonts/Garamond-italic.fntdata"/><Relationship Id="rId24" Type="http://schemas.openxmlformats.org/officeDocument/2006/relationships/font" Target="fonts/HelveticaNeue-bold.fntdata"/><Relationship Id="rId23" Type="http://schemas.openxmlformats.org/officeDocument/2006/relationships/font" Target="fonts/HelveticaNeue-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HelveticaNeue-boldItalic.fntdata"/><Relationship Id="rId25" Type="http://schemas.openxmlformats.org/officeDocument/2006/relationships/font" Target="fonts/HelveticaNeue-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font" Target="fonts/Garamond-regular.fntdata"/><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 name="Shape 5"/>
          <p:cNvSpPr/>
          <p:nvPr>
            <p:ph idx="3"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200" u="none" cap="none" strike="noStrike">
                <a:solidFill>
                  <a:schemeClr val="dk1"/>
                </a:solidFill>
                <a:latin typeface="Calibri"/>
                <a:ea typeface="Calibri"/>
                <a:cs typeface="Calibri"/>
                <a:sym typeface="Calibri"/>
              </a:defRPr>
            </a:lvl2pPr>
            <a:lvl3pPr indent="0" lvl="2" marL="914400" marR="0" rtl="0" algn="l">
              <a:spcBef>
                <a:spcPts val="0"/>
              </a:spcBef>
              <a:buNone/>
              <a:defRPr b="0" i="0" sz="1200" u="none" cap="none" strike="noStrike">
                <a:solidFill>
                  <a:schemeClr val="dk1"/>
                </a:solidFill>
                <a:latin typeface="Calibri"/>
                <a:ea typeface="Calibri"/>
                <a:cs typeface="Calibri"/>
                <a:sym typeface="Calibri"/>
              </a:defRPr>
            </a:lvl3pPr>
            <a:lvl4pPr indent="0" lvl="3" marL="1371600" marR="0" rtl="0" algn="l">
              <a:spcBef>
                <a:spcPts val="0"/>
              </a:spcBef>
              <a:buNone/>
              <a:defRPr b="0" i="0" sz="1200" u="none" cap="none" strike="noStrike">
                <a:solidFill>
                  <a:schemeClr val="dk1"/>
                </a:solidFill>
                <a:latin typeface="Calibri"/>
                <a:ea typeface="Calibri"/>
                <a:cs typeface="Calibri"/>
                <a:sym typeface="Calibri"/>
              </a:defRPr>
            </a:lvl4pPr>
            <a:lvl5pPr indent="0" lvl="4" marL="1828800" marR="0" rtl="0" algn="l">
              <a:spcBef>
                <a:spcPts val="0"/>
              </a:spcBef>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 name="Shape 33"/>
        <p:cNvGrpSpPr/>
        <p:nvPr/>
      </p:nvGrpSpPr>
      <p:grpSpPr>
        <a:xfrm>
          <a:off x="0" y="0"/>
          <a:ext cx="0" cy="0"/>
          <a:chOff x="0" y="0"/>
          <a:chExt cx="0" cy="0"/>
        </a:xfrm>
      </p:grpSpPr>
      <p:sp>
        <p:nvSpPr>
          <p:cNvPr id="34" name="Shape 34"/>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5" name="Shape 3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lang="en-US"/>
              <a:t>TITLE SLIDE</a:t>
            </a:r>
          </a:p>
        </p:txBody>
      </p:sp>
      <p:sp>
        <p:nvSpPr>
          <p:cNvPr id="36" name="Shape 3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0" name="Shape 160"/>
        <p:cNvGrpSpPr/>
        <p:nvPr/>
      </p:nvGrpSpPr>
      <p:grpSpPr>
        <a:xfrm>
          <a:off x="0" y="0"/>
          <a:ext cx="0" cy="0"/>
          <a:chOff x="0" y="0"/>
          <a:chExt cx="0" cy="0"/>
        </a:xfrm>
      </p:grpSpPr>
      <p:sp>
        <p:nvSpPr>
          <p:cNvPr id="161" name="Shape 161"/>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2" name="Shape 16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PHASE II – EVALUATION OF SECURITY DESIGN</a:t>
            </a:r>
          </a:p>
          <a:p>
            <a:pPr indent="0" lvl="0" marL="0" marR="0" rtl="0" algn="l">
              <a:spcBef>
                <a:spcPts val="0"/>
              </a:spcBef>
              <a:buClr>
                <a:schemeClr val="dk1"/>
              </a:buClr>
              <a:buSzPct val="25000"/>
              <a:buFont typeface="Arial"/>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buClr>
                <a:schemeClr val="dk1"/>
              </a:buClr>
              <a:buSzPct val="25000"/>
              <a:buFont typeface="Arial"/>
              <a:buNone/>
            </a:pPr>
            <a:r>
              <a:rPr b="0" i="0" lang="en-US" sz="1200" u="none" cap="none" strike="noStrike">
                <a:solidFill>
                  <a:schemeClr val="dk1"/>
                </a:solidFill>
                <a:latin typeface="Calibri"/>
                <a:ea typeface="Calibri"/>
                <a:cs typeface="Calibri"/>
                <a:sym typeface="Calibri"/>
              </a:rPr>
              <a:t>Security Design:</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Physical Security</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Root of Trust</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Device identity and identity management </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Access control / user authentication</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Monitoring (data logs)</a:t>
            </a:r>
          </a:p>
          <a:p>
            <a:pPr indent="-171450" lvl="0" marL="171450" marR="0" rtl="0" algn="l">
              <a:spcBef>
                <a:spcPts val="0"/>
              </a:spcBef>
              <a:buClr>
                <a:schemeClr val="dk1"/>
              </a:buClr>
              <a:buSzPct val="100000"/>
              <a:buFont typeface="Arial"/>
              <a:buChar char="•"/>
            </a:pPr>
            <a:r>
              <a:rPr lang="en-US"/>
              <a:t>and more</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Management (remote consoles, s/w deployment, system updates)</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Software deployment</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Network communication protocols</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Process isolation </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All software, including firmware and OS, included the device and versions</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Known vulnerabilities in software in CVE format</a:t>
            </a:r>
          </a:p>
          <a:p>
            <a:pPr indent="-171450" lvl="0" marL="171450" marR="0" rtl="0" algn="l">
              <a:spcBef>
                <a:spcPts val="0"/>
              </a:spcBef>
              <a:buClr>
                <a:schemeClr val="dk1"/>
              </a:buClr>
              <a:buSzPct val="100000"/>
              <a:buFont typeface="Arial"/>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63" name="Shape 16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0" name="Shape 170"/>
        <p:cNvGrpSpPr/>
        <p:nvPr/>
      </p:nvGrpSpPr>
      <p:grpSpPr>
        <a:xfrm>
          <a:off x="0" y="0"/>
          <a:ext cx="0" cy="0"/>
          <a:chOff x="0" y="0"/>
          <a:chExt cx="0" cy="0"/>
        </a:xfrm>
      </p:grpSpPr>
      <p:sp>
        <p:nvSpPr>
          <p:cNvPr id="171" name="Shape 171"/>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2" name="Shape 17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PHASE III – AR SYSTEM PENETRATION TESTING</a:t>
            </a:r>
          </a:p>
          <a:p>
            <a:pPr indent="0" lvl="0" marL="0" marR="0" rtl="0" algn="l">
              <a:spcBef>
                <a:spcPts val="0"/>
              </a:spcBef>
              <a:buClr>
                <a:schemeClr val="dk1"/>
              </a:buClr>
              <a:buSzPct val="25000"/>
              <a:buFont typeface="Calibri"/>
              <a:buNone/>
            </a:pPr>
            <a:r>
              <a:rPr b="0" i="0" lang="en-US" sz="1200" u="none" cap="none" strike="noStrike">
                <a:solidFill>
                  <a:schemeClr val="dk1"/>
                </a:solidFill>
                <a:latin typeface="Calibri"/>
                <a:ea typeface="Calibri"/>
                <a:cs typeface="Calibri"/>
                <a:sym typeface="Calibri"/>
              </a:rPr>
              <a:t>Focus on exercising vulnerabilities in a device as part of an attack chain simulating a real-world cyber attack. </a:t>
            </a:r>
          </a:p>
          <a:p>
            <a:pPr indent="0" lvl="0" marL="0" marR="0" rtl="0" algn="l">
              <a:spcBef>
                <a:spcPts val="0"/>
              </a:spcBef>
              <a:buClr>
                <a:schemeClr val="dk1"/>
              </a:buClr>
              <a:buSzPct val="25000"/>
              <a:buFont typeface="Calibri"/>
              <a:buNone/>
            </a:pPr>
            <a:r>
              <a:rPr b="0" i="0" lang="en-US" sz="1200" u="none" cap="none" strike="noStrike">
                <a:solidFill>
                  <a:schemeClr val="dk1"/>
                </a:solidFill>
                <a:latin typeface="Calibri"/>
                <a:ea typeface="Calibri"/>
                <a:cs typeface="Calibri"/>
                <a:sym typeface="Calibri"/>
              </a:rPr>
              <a:t>Rather than quantifying and qualifying vulnerabilities of a device, penetration testing determines if those vulnerabilities are actionable in the real-world, and measuring their impact.</a:t>
            </a:r>
          </a:p>
          <a:p>
            <a:pPr indent="0" lvl="0" marL="0" marR="0" rtl="0" algn="l">
              <a:spcBef>
                <a:spcPts val="0"/>
              </a:spcBef>
              <a:buClr>
                <a:schemeClr val="dk1"/>
              </a:buClr>
              <a:buSzPct val="25000"/>
              <a:buFont typeface="Calibri"/>
              <a:buNone/>
            </a:pPr>
            <a:r>
              <a:rPr b="0" i="0" lang="en-US" sz="1200" u="none" cap="none" strike="noStrike">
                <a:solidFill>
                  <a:schemeClr val="dk1"/>
                </a:solidFill>
                <a:latin typeface="Calibri"/>
                <a:ea typeface="Calibri"/>
                <a:cs typeface="Calibri"/>
                <a:sym typeface="Calibri"/>
              </a:rPr>
              <a:t>Scope of penetration testing should be systematic to determine repeatability and assess effectiveness of vectors in an attack chain. </a:t>
            </a:r>
          </a:p>
          <a:p>
            <a:pPr indent="0" lvl="0" marL="0" marR="0" rtl="0" algn="l">
              <a:spcBef>
                <a:spcPts val="0"/>
              </a:spcBef>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buClr>
                <a:schemeClr val="dk1"/>
              </a:buClr>
              <a:buSzPct val="25000"/>
              <a:buFont typeface="Calibri"/>
              <a:buNone/>
            </a:pPr>
            <a:r>
              <a:rPr b="0" i="0" lang="en-US" sz="1200" u="none" cap="none" strike="noStrike">
                <a:solidFill>
                  <a:schemeClr val="dk1"/>
                </a:solidFill>
                <a:latin typeface="Calibri"/>
                <a:ea typeface="Calibri"/>
                <a:cs typeface="Calibri"/>
                <a:sym typeface="Calibri"/>
              </a:rPr>
              <a:t>For AR devices, three primary approaches (modes):</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AR as the endpoint: The AR device is the objective of the attack in order to control it’s representation functionality.</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AR as the inject point: The AR device is the external facing device due to an open interface and is used to access another system.</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AR as a vector transition: The AR device is collecting data used to provide an attack vector on another system. (eg: collecting spatial mapping data to identify the location and orientation of security cameras.)</a:t>
            </a:r>
          </a:p>
          <a:p>
            <a:pPr indent="-171450" lvl="0" marL="171450" marR="0" rtl="0" algn="l">
              <a:spcBef>
                <a:spcPts val="0"/>
              </a:spcBef>
              <a:buClr>
                <a:schemeClr val="dk1"/>
              </a:buClr>
              <a:buSzPct val="100000"/>
              <a:buFont typeface="Arial"/>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buClr>
                <a:schemeClr val="dk1"/>
              </a:buClr>
              <a:buSzPct val="25000"/>
              <a:buFont typeface="Arial"/>
              <a:buNone/>
            </a:pPr>
            <a:r>
              <a:rPr b="0" i="0" lang="en-US" sz="1200" u="none" cap="none" strike="noStrike">
                <a:solidFill>
                  <a:schemeClr val="dk1"/>
                </a:solidFill>
                <a:latin typeface="Calibri"/>
                <a:ea typeface="Calibri"/>
                <a:cs typeface="Calibri"/>
                <a:sym typeface="Calibri"/>
              </a:rPr>
              <a:t>General Penetration Testing</a:t>
            </a:r>
          </a:p>
          <a:p>
            <a:pPr indent="0" lvl="0" marL="0" marR="0" rtl="0" algn="l">
              <a:spcBef>
                <a:spcPts val="0"/>
              </a:spcBef>
              <a:buClr>
                <a:schemeClr val="dk1"/>
              </a:buClr>
              <a:buSzPct val="25000"/>
              <a:buFont typeface="Arial"/>
              <a:buNone/>
            </a:pPr>
            <a:r>
              <a:rPr b="0" i="0" lang="en-US" sz="1200" u="none" cap="none" strike="noStrike">
                <a:solidFill>
                  <a:schemeClr val="dk1"/>
                </a:solidFill>
                <a:latin typeface="Calibri"/>
                <a:ea typeface="Calibri"/>
                <a:cs typeface="Calibri"/>
                <a:sym typeface="Calibri"/>
              </a:rPr>
              <a:t>Eccentricities of AR</a:t>
            </a:r>
          </a:p>
          <a:p>
            <a:pPr indent="0" lvl="0" marL="0" marR="0" rtl="0" algn="l">
              <a:spcBef>
                <a:spcPts val="0"/>
              </a:spcBef>
              <a:buClr>
                <a:schemeClr val="dk1"/>
              </a:buClr>
              <a:buSzPct val="25000"/>
              <a:buFont typeface="Arial"/>
              <a:buNone/>
            </a:pPr>
            <a:r>
              <a:rPr b="0" i="0" lang="en-US" sz="1200" u="none" cap="none" strike="noStrike">
                <a:solidFill>
                  <a:schemeClr val="dk1"/>
                </a:solidFill>
                <a:latin typeface="Calibri"/>
                <a:ea typeface="Calibri"/>
                <a:cs typeface="Calibri"/>
                <a:sym typeface="Calibri"/>
              </a:rPr>
              <a:t>Risk Elements to / from Enterprise AR devices</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The largest distinguishing factor is the potential vulnerabilities that the devices can introduce to the enterprise. Similar to the impact potential associated with ICS devices, AR devices allow bridges to data in physical space. In the case of ICS devices, the manipulation of the ICS is the objective, and the IT infrastructure is the pathway to the objective. AR devices however, allow unique perception of the environmental space in which the device exists by virtue of its external sensing capabilities. Audio, Video, Spatial Mapping, and Geographic Location features all collect data that can be used or captured for adverse purposes. These data sets could allow capture of data that would allow an attacker to circumvent a protection mechanism or allow the transition of attack from one vector to another. This change in the attack change, or vector transition consists of exploiting a network connected to the AR device, capturing the data and using it to attack a non-connected system. Examples include password eavesdropping on an air-gapped system, alarm system PIN capture, token capture or user behavior tracking. </a:t>
            </a:r>
          </a:p>
          <a:p>
            <a:pPr indent="-171450" lvl="0" marL="171450" marR="0" rtl="0" algn="l">
              <a:spcBef>
                <a:spcPts val="0"/>
              </a:spcBef>
              <a:buClr>
                <a:schemeClr val="dk1"/>
              </a:buClr>
              <a:buSzPct val="100000"/>
              <a:buFont typeface="Arial"/>
              <a:buChar char="•"/>
            </a:pPr>
            <a:r>
              <a:t/>
            </a:r>
            <a:endParaRPr/>
          </a:p>
        </p:txBody>
      </p:sp>
      <p:sp>
        <p:nvSpPr>
          <p:cNvPr id="173" name="Shape 17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5" name="Shape 185"/>
        <p:cNvGrpSpPr/>
        <p:nvPr/>
      </p:nvGrpSpPr>
      <p:grpSpPr>
        <a:xfrm>
          <a:off x="0" y="0"/>
          <a:ext cx="0" cy="0"/>
          <a:chOff x="0" y="0"/>
          <a:chExt cx="0" cy="0"/>
        </a:xfrm>
      </p:grpSpPr>
      <p:sp>
        <p:nvSpPr>
          <p:cNvPr id="186" name="Shape 186"/>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7" name="Shape 187"/>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FINDINGS / RESULTS</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AR headsets open up new, unique, and significant threat potential to enterprise assets. They represent doorways through which bad actors can surveille, infiltrate, and potentially commandeer and misdirect critical resources and functions.</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Tendency for stakeholders to “pass the buck”</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AR devices are significantly different than conventional enterprise mobile devices. MDM/MAM tools aren’t a complete solutions</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AR devices are tightly linked to the environment in which they operate, therefore, they sense, process, store, and possibly expose a large range of important information related to business facilities, personnel locations, resources, and activities related to planning, operations/production, maintenance, and more.</a:t>
            </a:r>
          </a:p>
          <a:p>
            <a:pPr indent="-171450" lvl="0" marL="171450" marR="0" rtl="0" algn="l">
              <a:spcBef>
                <a:spcPts val="0"/>
              </a:spcBef>
              <a:buClr>
                <a:schemeClr val="dk1"/>
              </a:buClr>
              <a:buSzPct val="100000"/>
              <a:buFont typeface="Arial"/>
              <a:buChar char="•"/>
            </a:pPr>
            <a:r>
              <a:rPr lang="en-US"/>
              <a:t>And much more … (hook the audience)</a:t>
            </a:r>
          </a:p>
        </p:txBody>
      </p:sp>
      <p:sp>
        <p:nvSpPr>
          <p:cNvPr id="188" name="Shape 18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7" name="Shape 197"/>
        <p:cNvGrpSpPr/>
        <p:nvPr/>
      </p:nvGrpSpPr>
      <p:grpSpPr>
        <a:xfrm>
          <a:off x="0" y="0"/>
          <a:ext cx="0" cy="0"/>
          <a:chOff x="0" y="0"/>
          <a:chExt cx="0" cy="0"/>
        </a:xfrm>
      </p:grpSpPr>
      <p:sp>
        <p:nvSpPr>
          <p:cNvPr id="198" name="Shape 198"/>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9" name="Shape 19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FRAMEWORK VALIDATION</a:t>
            </a:r>
          </a:p>
          <a:p>
            <a:pPr indent="0" lvl="0" marL="0" marR="0" rtl="0" algn="l">
              <a:spcBef>
                <a:spcPts val="0"/>
              </a:spcBef>
              <a:buClr>
                <a:schemeClr val="dk1"/>
              </a:buClr>
              <a:buSzPct val="25000"/>
              <a:buFont typeface="Calibri"/>
              <a:buNone/>
            </a:pPr>
            <a:r>
              <a:rPr b="0" i="0" lang="en-US" sz="1200" u="none" cap="none" strike="noStrike">
                <a:solidFill>
                  <a:schemeClr val="dk1"/>
                </a:solidFill>
                <a:latin typeface="Calibri"/>
                <a:ea typeface="Calibri"/>
                <a:cs typeface="Calibri"/>
                <a:sym typeface="Calibri"/>
              </a:rPr>
              <a:t>In order to corroborate our approach and findings, we conducted both hands-on testing and multiple industry interviews.</a:t>
            </a:r>
          </a:p>
          <a:p>
            <a:pPr indent="0" lvl="0" marL="0" marR="0" rtl="0" algn="l">
              <a:spcBef>
                <a:spcPts val="0"/>
              </a:spcBef>
              <a:buClr>
                <a:schemeClr val="dk1"/>
              </a:buClr>
              <a:buSzPct val="25000"/>
              <a:buFont typeface="Calibri"/>
              <a:buNone/>
            </a:pPr>
            <a:r>
              <a:t/>
            </a:r>
            <a:endParaRPr/>
          </a:p>
          <a:p>
            <a:pPr indent="0" lvl="0" marL="0" marR="0" rtl="0" algn="l">
              <a:spcBef>
                <a:spcPts val="0"/>
              </a:spcBef>
              <a:buClr>
                <a:schemeClr val="dk1"/>
              </a:buClr>
              <a:buSzPct val="25000"/>
              <a:buFont typeface="Calibri"/>
              <a:buNone/>
            </a:pPr>
            <a:r>
              <a:rPr lang="en-US"/>
              <a:t>HANDS-ON TESTING</a:t>
            </a:r>
          </a:p>
          <a:p>
            <a:pPr indent="0" lvl="0" marL="0" marR="0" rtl="0" algn="l">
              <a:spcBef>
                <a:spcPts val="0"/>
              </a:spcBef>
              <a:buClr>
                <a:schemeClr val="dk1"/>
              </a:buClr>
              <a:buSzPct val="25000"/>
              <a:buFont typeface="Calibri"/>
              <a:buNone/>
            </a:pPr>
            <a:r>
              <a:t/>
            </a:r>
            <a:endParaRPr/>
          </a:p>
          <a:p>
            <a:pPr lvl="0" marR="0" rtl="0" algn="l">
              <a:spcBef>
                <a:spcPts val="0"/>
              </a:spcBef>
              <a:buNone/>
            </a:pPr>
            <a:r>
              <a:rPr lang="en-US"/>
              <a:t>INTERVIEWS:</a:t>
            </a:r>
          </a:p>
          <a:p>
            <a:pPr indent="-304800" lvl="0" marL="457200" marR="0" rtl="0" algn="l">
              <a:spcBef>
                <a:spcPts val="0"/>
              </a:spcBef>
              <a:buSzPct val="100000"/>
              <a:buChar char="●"/>
            </a:pPr>
            <a:r>
              <a:rPr lang="en-US"/>
              <a:t>Device vendors</a:t>
            </a:r>
          </a:p>
          <a:p>
            <a:pPr indent="-304800" lvl="0" marL="457200" marR="0" rtl="0" algn="l">
              <a:spcBef>
                <a:spcPts val="0"/>
              </a:spcBef>
              <a:buSzPct val="100000"/>
              <a:buChar char="●"/>
            </a:pPr>
            <a:r>
              <a:rPr lang="en-US"/>
              <a:t>Enterprise End users </a:t>
            </a:r>
          </a:p>
          <a:p>
            <a:pPr indent="-304800" lvl="0" marL="457200" marR="0" rtl="0" algn="l">
              <a:spcBef>
                <a:spcPts val="0"/>
              </a:spcBef>
              <a:buSzPct val="100000"/>
              <a:buChar char="●"/>
            </a:pPr>
            <a:r>
              <a:rPr lang="en-US"/>
              <a:t>AR platform providers</a:t>
            </a:r>
          </a:p>
          <a:p>
            <a:pPr indent="-304800" lvl="0" marL="457200" marR="0" rtl="0" algn="l">
              <a:spcBef>
                <a:spcPts val="0"/>
              </a:spcBef>
              <a:buSzPct val="100000"/>
              <a:buChar char="●"/>
            </a:pPr>
            <a:r>
              <a:rPr lang="en-US"/>
              <a:t>System integrators</a:t>
            </a:r>
          </a:p>
          <a:p>
            <a:pPr indent="-304800" lvl="0" marL="457200" marR="0" rtl="0" algn="l">
              <a:spcBef>
                <a:spcPts val="0"/>
              </a:spcBef>
              <a:buSzPct val="100000"/>
              <a:buChar char="●"/>
            </a:pPr>
            <a:r>
              <a:rPr lang="en-US"/>
              <a:t>AR Thought Leaders</a:t>
            </a:r>
          </a:p>
          <a:p>
            <a:pPr indent="-304800" lvl="0" marL="457200" marR="0" rtl="0" algn="l">
              <a:spcBef>
                <a:spcPts val="0"/>
              </a:spcBef>
              <a:buSzPct val="100000"/>
              <a:buChar char="●"/>
            </a:pPr>
            <a:r>
              <a:rPr lang="en-US"/>
              <a:t>Others …</a:t>
            </a:r>
            <a:br>
              <a:rPr lang="en-US"/>
            </a:br>
          </a:p>
          <a:p>
            <a:pPr indent="0" lvl="0" marL="0" marR="0" rtl="0" algn="l">
              <a:spcBef>
                <a:spcPts val="0"/>
              </a:spcBef>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200" name="Shape 20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9" name="Shape 209"/>
        <p:cNvGrpSpPr/>
        <p:nvPr/>
      </p:nvGrpSpPr>
      <p:grpSpPr>
        <a:xfrm>
          <a:off x="0" y="0"/>
          <a:ext cx="0" cy="0"/>
          <a:chOff x="0" y="0"/>
          <a:chExt cx="0" cy="0"/>
        </a:xfrm>
      </p:grpSpPr>
      <p:sp>
        <p:nvSpPr>
          <p:cNvPr id="210" name="Shape 210"/>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1" name="Shape 21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CALL TO ACTION</a:t>
            </a:r>
          </a:p>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This is what you need to be thinking about:</a:t>
            </a:r>
          </a:p>
          <a:p>
            <a:pPr indent="-228600" lvl="0" marL="228600" marR="0" rtl="0" algn="l">
              <a:spcBef>
                <a:spcPts val="0"/>
              </a:spcBef>
              <a:buClr>
                <a:schemeClr val="dk1"/>
              </a:buClr>
              <a:buSzPct val="100000"/>
              <a:buFont typeface="Calibri"/>
              <a:buAutoNum type="arabicPeriod"/>
            </a:pPr>
            <a:r>
              <a:rPr b="0" i="0" lang="en-US" sz="1200" u="none" cap="none" strike="noStrike">
                <a:solidFill>
                  <a:schemeClr val="dk1"/>
                </a:solidFill>
                <a:latin typeface="Calibri"/>
                <a:ea typeface="Calibri"/>
                <a:cs typeface="Calibri"/>
                <a:sym typeface="Calibri"/>
              </a:rPr>
              <a:t>AR is very different from conventional mobile solutions (reiterate our key point)</a:t>
            </a:r>
          </a:p>
          <a:p>
            <a:pPr indent="-228600" lvl="0" marL="228600" marR="0" rtl="0" algn="l">
              <a:spcBef>
                <a:spcPts val="0"/>
              </a:spcBef>
              <a:buClr>
                <a:schemeClr val="dk1"/>
              </a:buClr>
              <a:buSzPct val="100000"/>
              <a:buFont typeface="Calibri"/>
              <a:buAutoNum type="arabicPeriod"/>
            </a:pPr>
            <a:r>
              <a:rPr b="0" i="0" lang="en-US" sz="1200" u="none" cap="none" strike="noStrike">
                <a:solidFill>
                  <a:schemeClr val="dk1"/>
                </a:solidFill>
                <a:latin typeface="Calibri"/>
                <a:ea typeface="Calibri"/>
                <a:cs typeface="Calibri"/>
                <a:sym typeface="Calibri"/>
              </a:rPr>
              <a:t>No one person will have all the answers</a:t>
            </a:r>
          </a:p>
          <a:p>
            <a:pPr indent="-228600" lvl="0" marL="228600" marR="0" rtl="0" algn="l">
              <a:spcBef>
                <a:spcPts val="0"/>
              </a:spcBef>
              <a:buClr>
                <a:schemeClr val="dk1"/>
              </a:buClr>
              <a:buSzPct val="100000"/>
              <a:buFont typeface="Calibri"/>
              <a:buAutoNum type="arabicPeriod"/>
            </a:pPr>
            <a:r>
              <a:rPr b="0" i="0" lang="en-US" sz="1200" u="none" cap="none" strike="noStrike">
                <a:solidFill>
                  <a:schemeClr val="dk1"/>
                </a:solidFill>
                <a:latin typeface="Calibri"/>
                <a:ea typeface="Calibri"/>
                <a:cs typeface="Calibri"/>
                <a:sym typeface="Calibri"/>
              </a:rPr>
              <a:t>Call to community:  It is essential that the AR community, device vendors, and enterprise stakeholders work together to understand and protect against the new cyber threats enabled by wearable AR headsets and smart glasses. AR security specialists should augment existing enterprise mobility and security teams to create a comprehensive, methodical approach to identify and mitigate risks to enterprise assets and operations.</a:t>
            </a:r>
          </a:p>
          <a:p>
            <a:pPr indent="-228600" lvl="0" marL="228600" marR="0" rtl="0" algn="l">
              <a:spcBef>
                <a:spcPts val="0"/>
              </a:spcBef>
              <a:buClr>
                <a:schemeClr val="dk1"/>
              </a:buClr>
              <a:buSzPct val="100000"/>
              <a:buFont typeface="Calibri"/>
              <a:buAutoNum type="arabicPeriod"/>
            </a:pPr>
            <a:r>
              <a:rPr b="0" i="0" lang="en-US" sz="1200" u="none" cap="none" strike="noStrike">
                <a:solidFill>
                  <a:schemeClr val="dk1"/>
                </a:solidFill>
                <a:latin typeface="Calibri"/>
                <a:ea typeface="Calibri"/>
                <a:cs typeface="Calibri"/>
                <a:sym typeface="Calibri"/>
              </a:rPr>
              <a:t>Highlight importance of The AREA and other industry organizations</a:t>
            </a:r>
          </a:p>
          <a:p>
            <a:pPr indent="-228600" lvl="0" marL="228600" marR="0" rtl="0" algn="l">
              <a:spcBef>
                <a:spcPts val="0"/>
              </a:spcBef>
              <a:buClr>
                <a:schemeClr val="dk1"/>
              </a:buClr>
              <a:buSzPct val="100000"/>
              <a:buFont typeface="Calibri"/>
              <a:buAutoNum type="arabicPeriod"/>
            </a:pPr>
            <a:r>
              <a:rPr b="0" i="0" lang="en-US" sz="1200" u="none" cap="none" strike="noStrike">
                <a:solidFill>
                  <a:schemeClr val="dk1"/>
                </a:solidFill>
                <a:latin typeface="Calibri"/>
                <a:ea typeface="Calibri"/>
                <a:cs typeface="Calibri"/>
                <a:sym typeface="Calibri"/>
              </a:rPr>
              <a:t>Initiate coordinated, dedicated studies to instill cyber security into AR proofs-of-concepts, pilots and production programs (i.e. hire the Brainwaive team to help you) [SECOND MOST-IMPORTANT POINT OF THE PRESENTATION!!!]</a:t>
            </a:r>
          </a:p>
        </p:txBody>
      </p:sp>
      <p:sp>
        <p:nvSpPr>
          <p:cNvPr id="212" name="Shape 21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1" name="Shape 41"/>
        <p:cNvGrpSpPr/>
        <p:nvPr/>
      </p:nvGrpSpPr>
      <p:grpSpPr>
        <a:xfrm>
          <a:off x="0" y="0"/>
          <a:ext cx="0" cy="0"/>
          <a:chOff x="0" y="0"/>
          <a:chExt cx="0" cy="0"/>
        </a:xfrm>
      </p:grpSpPr>
      <p:sp>
        <p:nvSpPr>
          <p:cNvPr id="42" name="Shape 42"/>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3" name="Shape 43"/>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DESIGN NOTES (page to be removed prior to publishing). Suggestions from the Brainwaive team to our graphic designer.</a:t>
            </a:r>
          </a:p>
        </p:txBody>
      </p:sp>
      <p:sp>
        <p:nvSpPr>
          <p:cNvPr id="44" name="Shape 44"/>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 name="Shape 50"/>
        <p:cNvGrpSpPr/>
        <p:nvPr/>
      </p:nvGrpSpPr>
      <p:grpSpPr>
        <a:xfrm>
          <a:off x="0" y="0"/>
          <a:ext cx="0" cy="0"/>
          <a:chOff x="0" y="0"/>
          <a:chExt cx="0" cy="0"/>
        </a:xfrm>
      </p:grpSpPr>
      <p:sp>
        <p:nvSpPr>
          <p:cNvPr id="51" name="Shape 51"/>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p:spPr>
      </p:sp>
      <p:sp>
        <p:nvSpPr>
          <p:cNvPr id="52" name="Shape 5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US"/>
              <a:t>BENEFITS OF ENTERPRISE AR</a:t>
            </a:r>
          </a:p>
          <a:p>
            <a:pPr lvl="0" rtl="0">
              <a:spcBef>
                <a:spcPts val="0"/>
              </a:spcBef>
              <a:buNone/>
            </a:pPr>
            <a:r>
              <a:rPr lang="en-US"/>
              <a:t>AR can provide huge benefits to the enterprise:</a:t>
            </a:r>
          </a:p>
          <a:p>
            <a:pPr indent="-228600" lvl="0" marL="228600" rtl="0">
              <a:spcBef>
                <a:spcPts val="0"/>
              </a:spcBef>
              <a:buClr>
                <a:schemeClr val="dk1"/>
              </a:buClr>
              <a:buSzPct val="100000"/>
              <a:buFont typeface="Calibri"/>
              <a:buChar char="●"/>
            </a:pPr>
            <a:r>
              <a:rPr lang="en-US"/>
              <a:t>Provides vital information to designers, architects, engineers, and field personnel</a:t>
            </a:r>
          </a:p>
          <a:p>
            <a:pPr indent="-228600" lvl="0" marL="228600" rtl="0">
              <a:spcBef>
                <a:spcPts val="0"/>
              </a:spcBef>
              <a:buClr>
                <a:schemeClr val="dk1"/>
              </a:buClr>
              <a:buSzPct val="100000"/>
              <a:buFont typeface="Calibri"/>
              <a:buChar char="●"/>
            </a:pPr>
            <a:r>
              <a:rPr lang="en-US"/>
              <a:t>Employs high-quality graphics, pictures and two-way video to remote experts</a:t>
            </a:r>
          </a:p>
          <a:p>
            <a:pPr indent="-228600" lvl="0" marL="228600" rtl="0">
              <a:spcBef>
                <a:spcPts val="0"/>
              </a:spcBef>
              <a:buClr>
                <a:schemeClr val="dk1"/>
              </a:buClr>
              <a:buSzPct val="100000"/>
              <a:buFont typeface="Calibri"/>
              <a:buChar char="●"/>
            </a:pPr>
            <a:r>
              <a:rPr lang="en-US"/>
              <a:t>Engages an array of extraordinary sensors to provide worker location, orientation, and activities throughout 3D industrial environments</a:t>
            </a:r>
          </a:p>
          <a:p>
            <a:pPr indent="-228600" lvl="0" marL="228600" rtl="0">
              <a:spcBef>
                <a:spcPts val="0"/>
              </a:spcBef>
              <a:buClr>
                <a:schemeClr val="dk1"/>
              </a:buClr>
              <a:buSzPct val="100000"/>
              <a:buFont typeface="Calibri"/>
              <a:buChar char="●"/>
            </a:pPr>
            <a:r>
              <a:rPr lang="en-US"/>
              <a:t>Allows access to remote data and information to support work tasks, maintenance and operations</a:t>
            </a:r>
          </a:p>
          <a:p>
            <a:pPr lvl="0" rtl="0">
              <a:spcBef>
                <a:spcPts val="0"/>
              </a:spcBef>
              <a:buNone/>
            </a:pPr>
            <a:r>
              <a:t/>
            </a:r>
            <a:endParaRPr/>
          </a:p>
          <a:p>
            <a:pPr lvl="0" rtl="0">
              <a:spcBef>
                <a:spcPts val="0"/>
              </a:spcBef>
              <a:buNone/>
            </a:pPr>
            <a:r>
              <a:t/>
            </a:r>
            <a:endParaRPr/>
          </a:p>
        </p:txBody>
      </p:sp>
      <p:sp>
        <p:nvSpPr>
          <p:cNvPr id="53" name="Shape 53"/>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2" name="Shape 62"/>
        <p:cNvGrpSpPr/>
        <p:nvPr/>
      </p:nvGrpSpPr>
      <p:grpSpPr>
        <a:xfrm>
          <a:off x="0" y="0"/>
          <a:ext cx="0" cy="0"/>
          <a:chOff x="0" y="0"/>
          <a:chExt cx="0" cy="0"/>
        </a:xfrm>
      </p:grpSpPr>
      <p:sp>
        <p:nvSpPr>
          <p:cNvPr id="63" name="Shape 63"/>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4" name="Shape 6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NIGHTMARE SCENARIOS </a:t>
            </a:r>
          </a:p>
          <a:p>
            <a:pPr indent="-228600" lvl="0" marL="228600" marR="0" rtl="0" algn="l">
              <a:spcBef>
                <a:spcPts val="0"/>
              </a:spcBef>
              <a:buClr>
                <a:schemeClr val="dk1"/>
              </a:buClr>
              <a:buSzPct val="100000"/>
              <a:buFont typeface="Calibri"/>
              <a:buAutoNum type="arabicPeriod"/>
            </a:pPr>
            <a:r>
              <a:rPr b="0" i="0" lang="en-US" sz="1200" u="none" cap="none" strike="noStrike">
                <a:solidFill>
                  <a:schemeClr val="dk1"/>
                </a:solidFill>
                <a:latin typeface="Calibri"/>
                <a:ea typeface="Calibri"/>
                <a:cs typeface="Calibri"/>
                <a:sym typeface="Calibri"/>
              </a:rPr>
              <a:t>Howeve</a:t>
            </a:r>
            <a:r>
              <a:rPr lang="en-US" u="none" cap="none" strike="noStrike">
                <a:solidFill>
                  <a:srgbClr val="000000"/>
                </a:solidFill>
              </a:rPr>
              <a:t>r, these same fabulous attributes can open doors to nightmare scenarios:</a:t>
            </a:r>
          </a:p>
          <a:p>
            <a:pPr indent="-171450" lvl="1" marL="628650" rtl="0">
              <a:spcBef>
                <a:spcPts val="0"/>
              </a:spcBef>
              <a:buClr>
                <a:srgbClr val="000000"/>
              </a:buClr>
              <a:buSzPct val="100000"/>
              <a:buFont typeface="Calibri"/>
              <a:buChar char="•"/>
            </a:pPr>
            <a:r>
              <a:rPr lang="en-US">
                <a:solidFill>
                  <a:srgbClr val="000000"/>
                </a:solidFill>
              </a:rPr>
              <a:t>The AR device is the threat doorway to the enterprise: generally, risks to company financial$, intellectual property, personnel safety and privacy, and operational resources and activities.</a:t>
            </a:r>
          </a:p>
          <a:p>
            <a:pPr indent="-171450" lvl="1" marL="628650" marR="0" rtl="0" algn="l">
              <a:spcBef>
                <a:spcPts val="0"/>
              </a:spcBef>
              <a:buClr>
                <a:srgbClr val="000000"/>
              </a:buClr>
              <a:buSzPct val="100000"/>
              <a:buFont typeface="Calibri"/>
              <a:buChar char="•"/>
            </a:pPr>
            <a:r>
              <a:rPr lang="en-US" u="none" cap="none" strike="noStrike">
                <a:solidFill>
                  <a:srgbClr val="000000"/>
                </a:solidFill>
              </a:rPr>
              <a:t>Ransomware – threats to Financials $, Intellectual Property, Safety, and Operations</a:t>
            </a:r>
          </a:p>
          <a:p>
            <a:pPr indent="0" lvl="1" marL="457200" marR="0" rtl="0" algn="l">
              <a:spcBef>
                <a:spcPts val="0"/>
              </a:spcBef>
              <a:buClr>
                <a:schemeClr val="dk1"/>
              </a:buClr>
              <a:buSzPct val="25000"/>
              <a:buFont typeface="Arial"/>
              <a:buNone/>
            </a:pPr>
            <a:r>
              <a:rPr b="0" i="0" lang="en-US" sz="1200" u="none" cap="none" strike="noStrike">
                <a:solidFill>
                  <a:schemeClr val="dk1"/>
                </a:solidFill>
                <a:latin typeface="Calibri"/>
                <a:ea typeface="Calibri"/>
                <a:cs typeface="Calibri"/>
                <a:sym typeface="Calibri"/>
              </a:rPr>
              <a:t>Examples:</a:t>
            </a:r>
          </a:p>
          <a:p>
            <a:pPr indent="-171450" lvl="1" marL="6286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Aircraft Production (enterprise data integrity, misinformation and configurations)</a:t>
            </a:r>
          </a:p>
          <a:p>
            <a:pPr indent="-171450" lvl="1" marL="6286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National Critical Infrastructure: Electric Power Plant (worker location &amp; activities, unique peripherals)</a:t>
            </a:r>
          </a:p>
          <a:p>
            <a:pPr indent="-171450" lvl="1" marL="6286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Offshore Oil Rig Operations (improper user authentication, collection of environmental data &amp; safety risks)</a:t>
            </a:r>
          </a:p>
          <a:p>
            <a:pPr indent="-228600" lvl="0" marL="228600" marR="0" rtl="0" algn="l">
              <a:spcBef>
                <a:spcPts val="0"/>
              </a:spcBef>
              <a:buClr>
                <a:schemeClr val="dk1"/>
              </a:buClr>
              <a:buSzPct val="100000"/>
              <a:buFont typeface="Calibri"/>
              <a:buAutoNum type="arabicPeriod"/>
            </a:pPr>
            <a:r>
              <a:rPr lang="en-US"/>
              <a:t>It’s time to have an adult conversation</a:t>
            </a:r>
          </a:p>
          <a:p>
            <a:pPr indent="-171450" lvl="1" marL="628650" rtl="0">
              <a:spcBef>
                <a:spcPts val="0"/>
              </a:spcBef>
              <a:buClr>
                <a:schemeClr val="dk1"/>
              </a:buClr>
              <a:buSzPct val="100000"/>
              <a:buFont typeface="Arial"/>
              <a:buChar char="•"/>
            </a:pPr>
            <a:r>
              <a:rPr lang="en-US"/>
              <a:t>Until now, the AR industry has been properly focused on development of technical capabilities and use cases to provide meaningful value.</a:t>
            </a:r>
          </a:p>
          <a:p>
            <a:pPr indent="-171450" lvl="1" marL="628650" rtl="0">
              <a:spcBef>
                <a:spcPts val="0"/>
              </a:spcBef>
              <a:buClr>
                <a:schemeClr val="dk1"/>
              </a:buClr>
              <a:buSzPct val="100000"/>
              <a:buFont typeface="Arial"/>
              <a:buChar char="•"/>
            </a:pPr>
            <a:r>
              <a:rPr lang="en-US"/>
              <a:t>However, it should be becoming obvious that none of that hard work will ever come to fruition in the enterprise if security isn’t assured.</a:t>
            </a:r>
          </a:p>
          <a:p>
            <a:pPr lvl="2" rtl="0">
              <a:spcBef>
                <a:spcPts val="0"/>
              </a:spcBef>
            </a:pPr>
            <a:r>
              <a:rPr lang="en-US"/>
              <a:t>- Headset makers will never sell at scale where their devices can’t be certified by the enterprise mobility team.</a:t>
            </a:r>
          </a:p>
          <a:p>
            <a:pPr lvl="2" rtl="0">
              <a:spcBef>
                <a:spcPts val="0"/>
              </a:spcBef>
            </a:pPr>
            <a:r>
              <a:rPr lang="en-US"/>
              <a:t>- App developers will never see their programs deployed in production unless they can demonstrate compliance with new security standards being developed.</a:t>
            </a:r>
          </a:p>
          <a:p>
            <a:pPr lvl="2" rtl="0">
              <a:spcBef>
                <a:spcPts val="0"/>
              </a:spcBef>
            </a:pPr>
            <a:r>
              <a:rPr lang="en-US"/>
              <a:t>- AR Pilot Program managers trying to implement their new solutions into the workforce will never gain Enterprise IT and executive approvals without a comprehensive security plan addressing the many concerns.</a:t>
            </a:r>
          </a:p>
          <a:p>
            <a:pPr indent="-171450" lvl="1" marL="628650" rtl="0">
              <a:spcBef>
                <a:spcPts val="0"/>
              </a:spcBef>
              <a:buClr>
                <a:schemeClr val="dk1"/>
              </a:buClr>
              <a:buSzPct val="100000"/>
              <a:buFont typeface="Arial"/>
              <a:buChar char="•"/>
            </a:pPr>
            <a:r>
              <a:rPr lang="en-US"/>
              <a:t>On top of it all, AR device and application developers and system integrators must understand that a flood of legal liability will now channel through them. If workers are injured or die using their solutions, or factory production grinds to a halt because of a breach, there better be a clear, documented trail of steps taken to provide every measure of security and safety possible.</a:t>
            </a:r>
          </a:p>
          <a:p>
            <a:pPr lvl="0" rtl="0">
              <a:spcBef>
                <a:spcPts val="0"/>
              </a:spcBef>
              <a:buNone/>
            </a:pPr>
            <a:r>
              <a:t/>
            </a:r>
            <a:endParaRPr/>
          </a:p>
          <a:p>
            <a:pPr lvl="0" rtl="0">
              <a:spcBef>
                <a:spcPts val="0"/>
              </a:spcBef>
              <a:buNone/>
            </a:pPr>
            <a:r>
              <a:rPr lang="en-US"/>
              <a:t>JESUS NOTES:</a:t>
            </a:r>
          </a:p>
          <a:p>
            <a:pPr indent="-171450" lvl="0" marL="171450" rtl="0">
              <a:spcBef>
                <a:spcPts val="0"/>
              </a:spcBef>
              <a:buClr>
                <a:schemeClr val="dk1"/>
              </a:buClr>
              <a:buSzPct val="100000"/>
              <a:buChar char="•"/>
            </a:pPr>
            <a:r>
              <a:rPr lang="en-US"/>
              <a:t>Ransomware encrypts files preventing utilization</a:t>
            </a:r>
          </a:p>
          <a:p>
            <a:pPr indent="-171450" lvl="0" marL="171450" rtl="0">
              <a:spcBef>
                <a:spcPts val="0"/>
              </a:spcBef>
              <a:buClr>
                <a:schemeClr val="dk1"/>
              </a:buClr>
              <a:buSzPct val="100000"/>
              <a:buChar char="•"/>
            </a:pPr>
            <a:r>
              <a:rPr lang="en-US"/>
              <a:t>Can ransomware be extended to operations?</a:t>
            </a:r>
          </a:p>
          <a:p>
            <a:pPr indent="-171450" lvl="0" marL="171450" rtl="0">
              <a:spcBef>
                <a:spcPts val="0"/>
              </a:spcBef>
              <a:buClr>
                <a:schemeClr val="dk1"/>
              </a:buClr>
              <a:buSzPct val="100000"/>
              <a:buChar char="•"/>
            </a:pPr>
            <a:r>
              <a:rPr lang="en-US"/>
              <a:t>AR in requires data integrity and availability, </a:t>
            </a:r>
          </a:p>
          <a:p>
            <a:pPr indent="-171450" lvl="0" marL="171450" rtl="0">
              <a:spcBef>
                <a:spcPts val="0"/>
              </a:spcBef>
              <a:buClr>
                <a:schemeClr val="dk1"/>
              </a:buClr>
              <a:buSzPct val="100000"/>
              <a:buChar char="•"/>
            </a:pPr>
            <a:r>
              <a:rPr lang="en-US"/>
              <a:t>How can I know where flaws have been added?</a:t>
            </a:r>
          </a:p>
          <a:p>
            <a:pPr indent="-171450" lvl="0" marL="171450" rtl="0">
              <a:spcBef>
                <a:spcPts val="0"/>
              </a:spcBef>
              <a:buClr>
                <a:schemeClr val="dk1"/>
              </a:buClr>
              <a:buSzPct val="100000"/>
              <a:buChar char="•"/>
            </a:pPr>
            <a:r>
              <a:rPr lang="en-US"/>
              <a:t>Future version of Ramsonware can deter industrial process, or blackmail safety operations</a:t>
            </a:r>
          </a:p>
          <a:p>
            <a:pPr indent="-171450" lvl="0" marL="171450" rtl="0">
              <a:spcBef>
                <a:spcPts val="0"/>
              </a:spcBef>
              <a:buClr>
                <a:schemeClr val="dk1"/>
              </a:buClr>
              <a:buSzPct val="100000"/>
              <a:buChar char="•"/>
            </a:pPr>
            <a:r>
              <a:rPr lang="en-US"/>
              <a:t>“OOOPs We added flaws in your industrial design”</a:t>
            </a:r>
          </a:p>
          <a:p>
            <a:pPr indent="-171450" lvl="0" marL="171450" rtl="0">
              <a:spcBef>
                <a:spcPts val="0"/>
              </a:spcBef>
              <a:buClr>
                <a:schemeClr val="dk1"/>
              </a:buClr>
              <a:buSzPct val="100000"/>
              <a:buChar char="•"/>
            </a:pPr>
            <a:r>
              <a:rPr lang="en-US"/>
              <a:t>“In the next 2 hours, one worker safety will be in jeopardy! Act now!”</a:t>
            </a:r>
          </a:p>
        </p:txBody>
      </p:sp>
      <p:sp>
        <p:nvSpPr>
          <p:cNvPr id="65" name="Shape 6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5" name="Shape 75"/>
        <p:cNvGrpSpPr/>
        <p:nvPr/>
      </p:nvGrpSpPr>
      <p:grpSpPr>
        <a:xfrm>
          <a:off x="0" y="0"/>
          <a:ext cx="0" cy="0"/>
          <a:chOff x="0" y="0"/>
          <a:chExt cx="0" cy="0"/>
        </a:xfrm>
      </p:grpSpPr>
      <p:sp>
        <p:nvSpPr>
          <p:cNvPr id="76" name="Shape 76"/>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p:spPr>
      </p:sp>
      <p:sp>
        <p:nvSpPr>
          <p:cNvPr id="77" name="Shape 7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US"/>
              <a:t>BRAINWAIVE TEAM</a:t>
            </a:r>
          </a:p>
          <a:p>
            <a:pPr indent="-304800" lvl="0" marL="457200">
              <a:spcBef>
                <a:spcPts val="0"/>
              </a:spcBef>
              <a:buSzPct val="100000"/>
              <a:buChar char="●"/>
            </a:pPr>
            <a:r>
              <a:rPr lang="en-US"/>
              <a:t>S</a:t>
            </a:r>
            <a:r>
              <a:rPr lang="en-US"/>
              <a:t>enior team with 100 cumulative years of leadership in emerging technology, business and data security expertise. </a:t>
            </a:r>
          </a:p>
          <a:p>
            <a:pPr indent="-304800" lvl="0" marL="457200">
              <a:spcBef>
                <a:spcPts val="0"/>
              </a:spcBef>
              <a:buSzPct val="100000"/>
              <a:buChar char="●"/>
            </a:pPr>
            <a:r>
              <a:rPr lang="en-US"/>
              <a:t>Led and participated in hundreds of industry projects, including strong experience in industrial internet of things and connected connected device cyber security, including AR/VR environments.</a:t>
            </a:r>
          </a:p>
          <a:p>
            <a:pPr indent="-304800" lvl="0" marL="457200">
              <a:spcBef>
                <a:spcPts val="0"/>
              </a:spcBef>
              <a:buSzPct val="100000"/>
              <a:buChar char="●"/>
            </a:pPr>
            <a:r>
              <a:rPr lang="en-US"/>
              <a:t>An extraordinary professional network at the highest levels of AR-related industry associations, vendors and Fortune 500 enterprise firms. </a:t>
            </a:r>
          </a:p>
          <a:p>
            <a:pPr indent="-304800" lvl="0" marL="457200">
              <a:spcBef>
                <a:spcPts val="0"/>
              </a:spcBef>
              <a:buSzPct val="100000"/>
              <a:buChar char="●"/>
            </a:pPr>
            <a:r>
              <a:rPr lang="en-US"/>
              <a:t>Our extensive work establishing best practices, frameworks, and process-oriented testing protocols makes us uniquely qualified to address this project for the AREA and it’s members.</a:t>
            </a:r>
          </a:p>
          <a:p>
            <a:pPr lvl="0">
              <a:spcBef>
                <a:spcPts val="0"/>
              </a:spcBef>
              <a:buNone/>
            </a:pPr>
            <a:r>
              <a:t/>
            </a:r>
            <a:endParaRPr/>
          </a:p>
          <a:p>
            <a:pPr lvl="0">
              <a:spcBef>
                <a:spcPts val="0"/>
              </a:spcBef>
              <a:buNone/>
            </a:pPr>
            <a:r>
              <a:t/>
            </a:r>
            <a:endParaRPr/>
          </a:p>
          <a:p>
            <a:pPr lvl="0">
              <a:spcBef>
                <a:spcPts val="0"/>
              </a:spcBef>
              <a:buClr>
                <a:schemeClr val="dk1"/>
              </a:buClr>
              <a:buSzPct val="91666"/>
              <a:buFont typeface="Arial"/>
              <a:buNone/>
            </a:pPr>
            <a:r>
              <a:t/>
            </a:r>
            <a:endParaRPr/>
          </a:p>
          <a:p>
            <a:pPr lvl="0">
              <a:spcBef>
                <a:spcPts val="0"/>
              </a:spcBef>
              <a:buNone/>
            </a:pPr>
            <a:r>
              <a:t/>
            </a:r>
            <a:endParaRPr/>
          </a:p>
          <a:p>
            <a:pPr lvl="0">
              <a:spcBef>
                <a:spcPts val="0"/>
              </a:spcBef>
              <a:buNone/>
            </a:pPr>
            <a:r>
              <a:t/>
            </a:r>
            <a:endParaRPr/>
          </a:p>
        </p:txBody>
      </p:sp>
      <p:sp>
        <p:nvSpPr>
          <p:cNvPr id="78" name="Shape 78"/>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6" name="Shape 96"/>
        <p:cNvGrpSpPr/>
        <p:nvPr/>
      </p:nvGrpSpPr>
      <p:grpSpPr>
        <a:xfrm>
          <a:off x="0" y="0"/>
          <a:ext cx="0" cy="0"/>
          <a:chOff x="0" y="0"/>
          <a:chExt cx="0" cy="0"/>
        </a:xfrm>
      </p:grpSpPr>
      <p:sp>
        <p:nvSpPr>
          <p:cNvPr id="97" name="Shape 97"/>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98" name="Shape 98"/>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AR VS. MOBILITY</a:t>
            </a:r>
          </a:p>
          <a:p>
            <a:pPr indent="-228600" lvl="0" marL="228600" marR="0" rtl="0" algn="l">
              <a:spcBef>
                <a:spcPts val="0"/>
              </a:spcBef>
              <a:buClr>
                <a:schemeClr val="dk1"/>
              </a:buClr>
              <a:buSzPct val="100000"/>
              <a:buFont typeface="Calibri"/>
              <a:buAutoNum type="arabicPeriod"/>
            </a:pPr>
            <a:r>
              <a:rPr b="0" i="0" lang="en-US" sz="1200" u="none" cap="none" strike="noStrike">
                <a:solidFill>
                  <a:schemeClr val="dk1"/>
                </a:solidFill>
                <a:latin typeface="Calibri"/>
                <a:ea typeface="Calibri"/>
                <a:cs typeface="Calibri"/>
                <a:sym typeface="Calibri"/>
              </a:rPr>
              <a:t>Initially, it would seem logical that AR devices are similar to conventional mobile devices (notebooks, smartphones, tablets) and can be secured similarly</a:t>
            </a:r>
          </a:p>
          <a:p>
            <a:pPr indent="-228600" lvl="0" marL="228600" marR="0" rtl="0" algn="l">
              <a:spcBef>
                <a:spcPts val="0"/>
              </a:spcBef>
              <a:buClr>
                <a:schemeClr val="dk1"/>
              </a:buClr>
              <a:buSzPct val="100000"/>
              <a:buFont typeface="Calibri"/>
              <a:buAutoNum type="arabicPeriod"/>
            </a:pPr>
            <a:r>
              <a:rPr b="0" i="0" lang="en-US" sz="1200" u="none" cap="none" strike="noStrike">
                <a:solidFill>
                  <a:schemeClr val="dk1"/>
                </a:solidFill>
                <a:latin typeface="Calibri"/>
                <a:ea typeface="Calibri"/>
                <a:cs typeface="Calibri"/>
                <a:sym typeface="Calibri"/>
              </a:rPr>
              <a:t>We found that to be an inaccurate and dangerous assumption</a:t>
            </a:r>
          </a:p>
          <a:p>
            <a:pPr indent="-228600" lvl="0" marL="228600" marR="0" rtl="0" algn="l">
              <a:spcBef>
                <a:spcPts val="0"/>
              </a:spcBef>
              <a:buClr>
                <a:schemeClr val="dk1"/>
              </a:buClr>
              <a:buSzPct val="100000"/>
              <a:buFont typeface="Calibri"/>
              <a:buAutoNum type="arabicPeriod"/>
            </a:pPr>
            <a:r>
              <a:rPr b="0" i="0" lang="en-US" sz="1200" u="none" cap="none" strike="noStrike">
                <a:solidFill>
                  <a:schemeClr val="dk1"/>
                </a:solidFill>
                <a:latin typeface="Calibri"/>
                <a:ea typeface="Calibri"/>
                <a:cs typeface="Calibri"/>
                <a:sym typeface="Calibri"/>
              </a:rPr>
              <a:t>MOST IMPORTANT POINT OF THE PRESENTATION - SPELL OUT THE WAYS AR IS DIFFERENT THAN MOBILE:</a:t>
            </a:r>
          </a:p>
          <a:p>
            <a:pPr indent="-228600" lvl="1" marL="685800" marR="0" rtl="0" algn="l">
              <a:spcBef>
                <a:spcPts val="0"/>
              </a:spcBef>
              <a:buClr>
                <a:schemeClr val="dk1"/>
              </a:buClr>
              <a:buSzPct val="100000"/>
              <a:buFont typeface="Arial"/>
              <a:buChar char="•"/>
            </a:pPr>
            <a:r>
              <a:rPr lang="en-US"/>
              <a:t>Limited, modified </a:t>
            </a:r>
            <a:r>
              <a:rPr b="0" i="0" lang="en-US" sz="1200" u="none" cap="none" strike="noStrike">
                <a:solidFill>
                  <a:schemeClr val="dk1"/>
                </a:solidFill>
                <a:latin typeface="Calibri"/>
                <a:ea typeface="Calibri"/>
                <a:cs typeface="Calibri"/>
                <a:sym typeface="Calibri"/>
              </a:rPr>
              <a:t>user authentication (voice, gestures)</a:t>
            </a:r>
          </a:p>
          <a:p>
            <a:pPr indent="-228600" lvl="1" marL="68580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Immersive environment modifies user activities</a:t>
            </a:r>
          </a:p>
          <a:p>
            <a:pPr indent="-228600" lvl="1" marL="685800" marR="0" rtl="0" algn="l">
              <a:spcBef>
                <a:spcPts val="0"/>
              </a:spcBef>
              <a:buClr>
                <a:schemeClr val="dk1"/>
              </a:buClr>
              <a:buSzPct val="100000"/>
              <a:buFont typeface="Arial"/>
              <a:buChar char="•"/>
            </a:pPr>
            <a:r>
              <a:rPr lang="en-US"/>
              <a:t>Massive data c</a:t>
            </a:r>
            <a:r>
              <a:rPr b="0" i="0" lang="en-US" sz="1200" u="none" cap="none" strike="noStrike">
                <a:solidFill>
                  <a:schemeClr val="dk1"/>
                </a:solidFill>
                <a:latin typeface="Calibri"/>
                <a:ea typeface="Calibri"/>
                <a:cs typeface="Calibri"/>
                <a:sym typeface="Calibri"/>
              </a:rPr>
              <a:t>ollect</a:t>
            </a:r>
            <a:r>
              <a:rPr lang="en-US"/>
              <a:t>ion</a:t>
            </a:r>
            <a:r>
              <a:rPr b="0" i="0" lang="en-US" sz="1200" u="none" cap="none" strike="noStrike">
                <a:solidFill>
                  <a:schemeClr val="dk1"/>
                </a:solidFill>
                <a:latin typeface="Calibri"/>
                <a:ea typeface="Calibri"/>
                <a:cs typeface="Calibri"/>
                <a:sym typeface="Calibri"/>
              </a:rPr>
              <a:t> &amp; stor</a:t>
            </a:r>
            <a:r>
              <a:rPr lang="en-US"/>
              <a:t>age of</a:t>
            </a:r>
            <a:r>
              <a:rPr b="0" i="0" lang="en-US" sz="1200" u="none" cap="none" strike="noStrike">
                <a:solidFill>
                  <a:schemeClr val="dk1"/>
                </a:solidFill>
                <a:latin typeface="Calibri"/>
                <a:ea typeface="Calibri"/>
                <a:cs typeface="Calibri"/>
                <a:sym typeface="Calibri"/>
              </a:rPr>
              <a:t> user’s activities and surroundings</a:t>
            </a:r>
          </a:p>
          <a:p>
            <a:pPr indent="-228600" lvl="1" marL="685800" marR="0" rtl="0" algn="l">
              <a:spcBef>
                <a:spcPts val="0"/>
              </a:spcBef>
              <a:buClr>
                <a:schemeClr val="dk1"/>
              </a:buClr>
              <a:buSzPct val="100000"/>
              <a:buFont typeface="Arial"/>
              <a:buChar char="•"/>
            </a:pPr>
            <a:r>
              <a:rPr lang="en-US"/>
              <a:t>Modified software development and deployment patterns</a:t>
            </a:r>
          </a:p>
          <a:p>
            <a:pPr indent="-228600" lvl="1" marL="685800" marR="0" rtl="0" algn="l">
              <a:spcBef>
                <a:spcPts val="0"/>
              </a:spcBef>
              <a:buClr>
                <a:schemeClr val="dk1"/>
              </a:buClr>
              <a:buSzPct val="100000"/>
              <a:buFont typeface="Arial"/>
              <a:buChar char="•"/>
            </a:pPr>
            <a:r>
              <a:rPr lang="en-US"/>
              <a:t>Uncommon peripherals</a:t>
            </a:r>
          </a:p>
          <a:p>
            <a:pPr indent="-228600" lvl="1" marL="685800" marR="0" rtl="0" algn="l">
              <a:spcBef>
                <a:spcPts val="0"/>
              </a:spcBef>
              <a:buClr>
                <a:schemeClr val="dk1"/>
              </a:buClr>
              <a:buSzPct val="100000"/>
              <a:buFont typeface="Arial"/>
              <a:buChar char="•"/>
            </a:pPr>
            <a:r>
              <a:rPr lang="en-US"/>
              <a:t>Uncommon User Interface and interaction</a:t>
            </a:r>
          </a:p>
          <a:p>
            <a:pPr indent="-228600" lvl="1" marL="685800" marR="0" rtl="0" algn="l">
              <a:spcBef>
                <a:spcPts val="0"/>
              </a:spcBef>
              <a:buClr>
                <a:schemeClr val="dk1"/>
              </a:buClr>
              <a:buSzPct val="100000"/>
              <a:buFont typeface="Arial"/>
              <a:buChar char="•"/>
            </a:pPr>
            <a:r>
              <a:rPr lang="en-US"/>
              <a:t>Remote maintenance (JESUS: Please explain this)</a:t>
            </a:r>
          </a:p>
          <a:p>
            <a:pPr indent="-228600" lvl="0" marL="228600" marR="0" rtl="0" algn="l">
              <a:spcBef>
                <a:spcPts val="0"/>
              </a:spcBef>
              <a:buClr>
                <a:schemeClr val="dk1"/>
              </a:buClr>
              <a:buSzPct val="100000"/>
              <a:buFont typeface="Calibri"/>
              <a:buAutoNum type="arabicPeriod"/>
            </a:pPr>
            <a:r>
              <a:rPr b="0" i="0" lang="en-US" sz="1200" u="none" cap="none" strike="noStrike">
                <a:solidFill>
                  <a:schemeClr val="dk1"/>
                </a:solidFill>
                <a:latin typeface="Calibri"/>
                <a:ea typeface="Calibri"/>
                <a:cs typeface="Calibri"/>
                <a:sym typeface="Calibri"/>
              </a:rPr>
              <a:t>Cyber-Kinetic Bridge Concept:  </a:t>
            </a:r>
          </a:p>
          <a:p>
            <a:pPr indent="-228600" lvl="0" marL="22860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This represents not only threats to the device and the user, but is a doorway into </a:t>
            </a:r>
            <a:r>
              <a:rPr lang="en-US"/>
              <a:t>exploiting </a:t>
            </a:r>
            <a:r>
              <a:rPr b="0" i="0" lang="en-US" sz="1200" u="none" cap="none" strike="noStrike">
                <a:solidFill>
                  <a:schemeClr val="dk1"/>
                </a:solidFill>
                <a:latin typeface="Calibri"/>
                <a:ea typeface="Calibri"/>
                <a:cs typeface="Calibri"/>
                <a:sym typeface="Calibri"/>
              </a:rPr>
              <a:t>critical enterprise information, assets and operations!</a:t>
            </a:r>
          </a:p>
        </p:txBody>
      </p:sp>
      <p:sp>
        <p:nvSpPr>
          <p:cNvPr id="99" name="Shape 99"/>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4" name="Shape 124"/>
        <p:cNvGrpSpPr/>
        <p:nvPr/>
      </p:nvGrpSpPr>
      <p:grpSpPr>
        <a:xfrm>
          <a:off x="0" y="0"/>
          <a:ext cx="0" cy="0"/>
          <a:chOff x="0" y="0"/>
          <a:chExt cx="0" cy="0"/>
        </a:xfrm>
      </p:grpSpPr>
      <p:sp>
        <p:nvSpPr>
          <p:cNvPr id="125" name="Shape 125"/>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26" name="Shape 12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EQUIVALENCE PYRAMID</a:t>
            </a:r>
          </a:p>
          <a:p>
            <a:pPr indent="-228600" lvl="0" marL="228600" marR="0" rtl="0" algn="l">
              <a:spcBef>
                <a:spcPts val="0"/>
              </a:spcBef>
              <a:buClr>
                <a:schemeClr val="dk1"/>
              </a:buClr>
              <a:buSzPct val="100000"/>
              <a:buFont typeface="Calibri"/>
              <a:buAutoNum type="arabicPeriod"/>
            </a:pPr>
            <a:r>
              <a:rPr b="0" i="0" lang="en-US" sz="1200" u="none" cap="none" strike="noStrike">
                <a:solidFill>
                  <a:schemeClr val="dk1"/>
                </a:solidFill>
                <a:latin typeface="Calibri"/>
                <a:ea typeface="Calibri"/>
                <a:cs typeface="Calibri"/>
                <a:sym typeface="Calibri"/>
              </a:rPr>
              <a:t>Because our exhaustive search revealed no prior work of significance, we had to create a new security framework</a:t>
            </a:r>
          </a:p>
          <a:p>
            <a:pPr indent="-228600" lvl="0" marL="228600" marR="0" rtl="0" algn="l">
              <a:spcBef>
                <a:spcPts val="0"/>
              </a:spcBef>
              <a:buClr>
                <a:schemeClr val="dk1"/>
              </a:buClr>
              <a:buSzPct val="100000"/>
              <a:buFont typeface="Calibri"/>
              <a:buAutoNum type="arabicPeriod"/>
            </a:pPr>
            <a:r>
              <a:rPr b="0" i="0" lang="en-US" sz="1200" u="none" cap="none" strike="noStrike">
                <a:solidFill>
                  <a:schemeClr val="dk1"/>
                </a:solidFill>
                <a:latin typeface="Calibri"/>
                <a:ea typeface="Calibri"/>
                <a:cs typeface="Calibri"/>
                <a:sym typeface="Calibri"/>
              </a:rPr>
              <a:t>We built upon existing standards (for all the good reasons one would do that)</a:t>
            </a:r>
          </a:p>
          <a:p>
            <a:pPr indent="-228600" lvl="0" marL="228600" marR="0" rtl="0" algn="l">
              <a:spcBef>
                <a:spcPts val="0"/>
              </a:spcBef>
              <a:buClr>
                <a:schemeClr val="dk1"/>
              </a:buClr>
              <a:buSzPct val="100000"/>
              <a:buFont typeface="Calibri"/>
              <a:buAutoNum type="arabicPeriod"/>
            </a:pPr>
            <a:r>
              <a:rPr b="0" i="0" lang="en-US" sz="1200" u="none" cap="none" strike="noStrike">
                <a:solidFill>
                  <a:schemeClr val="dk1"/>
                </a:solidFill>
                <a:latin typeface="Calibri"/>
                <a:ea typeface="Calibri"/>
                <a:cs typeface="Calibri"/>
                <a:sym typeface="Calibri"/>
              </a:rPr>
              <a:t>We derived the new framework (talk about key characteristics)</a:t>
            </a:r>
          </a:p>
          <a:p>
            <a:pPr indent="-228600" lvl="0" marL="228600" marR="0" rtl="0" algn="l">
              <a:spcBef>
                <a:spcPts val="0"/>
              </a:spcBef>
              <a:buClr>
                <a:schemeClr val="dk1"/>
              </a:buClr>
              <a:buSzPct val="100000"/>
              <a:buFont typeface="Calibri"/>
              <a:buNone/>
            </a:pPr>
            <a:r>
              <a:t/>
            </a:r>
            <a:endParaRPr b="0" i="0" sz="1200" u="none" cap="none" strike="noStrike">
              <a:solidFill>
                <a:schemeClr val="dk1"/>
              </a:solidFill>
              <a:latin typeface="Calibri"/>
              <a:ea typeface="Calibri"/>
              <a:cs typeface="Calibri"/>
              <a:sym typeface="Calibri"/>
            </a:endParaRPr>
          </a:p>
        </p:txBody>
      </p:sp>
      <p:sp>
        <p:nvSpPr>
          <p:cNvPr id="127" name="Shape 12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8" name="Shape 138"/>
        <p:cNvGrpSpPr/>
        <p:nvPr/>
      </p:nvGrpSpPr>
      <p:grpSpPr>
        <a:xfrm>
          <a:off x="0" y="0"/>
          <a:ext cx="0" cy="0"/>
          <a:chOff x="0" y="0"/>
          <a:chExt cx="0" cy="0"/>
        </a:xfrm>
      </p:grpSpPr>
      <p:sp>
        <p:nvSpPr>
          <p:cNvPr id="139" name="Shape 139"/>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0" name="Shape 140"/>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METHODOLOGY</a:t>
            </a:r>
          </a:p>
          <a:p>
            <a:pPr indent="-228600" lvl="0" marL="228600" marR="0" rtl="0" algn="l">
              <a:spcBef>
                <a:spcPts val="0"/>
              </a:spcBef>
              <a:buClr>
                <a:schemeClr val="dk1"/>
              </a:buClr>
              <a:buSzPct val="100000"/>
              <a:buFont typeface="Calibri"/>
              <a:buAutoNum type="arabicPeriod"/>
            </a:pPr>
            <a:r>
              <a:rPr b="0" i="0" lang="en-US" sz="1200" u="none" cap="none" strike="noStrike">
                <a:solidFill>
                  <a:schemeClr val="dk1"/>
                </a:solidFill>
                <a:latin typeface="Calibri"/>
                <a:ea typeface="Calibri"/>
                <a:cs typeface="Calibri"/>
                <a:sym typeface="Calibri"/>
              </a:rPr>
              <a:t>Discuss framework methodology overview</a:t>
            </a:r>
          </a:p>
          <a:p>
            <a:pPr indent="-228600" lvl="0" marL="228600" marR="0" rtl="0" algn="l">
              <a:spcBef>
                <a:spcPts val="0"/>
              </a:spcBef>
              <a:buClr>
                <a:schemeClr val="dk1"/>
              </a:buClr>
              <a:buSzPct val="100000"/>
              <a:buFont typeface="Calibri"/>
              <a:buAutoNum type="arabicPeriod"/>
            </a:pPr>
            <a:r>
              <a:rPr b="0" i="0" lang="en-US" sz="1200" u="none" cap="none" strike="noStrike">
                <a:solidFill>
                  <a:schemeClr val="dk1"/>
                </a:solidFill>
                <a:latin typeface="Calibri"/>
                <a:ea typeface="Calibri"/>
                <a:cs typeface="Calibri"/>
                <a:sym typeface="Calibri"/>
              </a:rPr>
              <a:t>Discuss Phases at a high level</a:t>
            </a:r>
          </a:p>
        </p:txBody>
      </p:sp>
      <p:sp>
        <p:nvSpPr>
          <p:cNvPr id="141" name="Shape 141"/>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0" name="Shape 150"/>
        <p:cNvGrpSpPr/>
        <p:nvPr/>
      </p:nvGrpSpPr>
      <p:grpSpPr>
        <a:xfrm>
          <a:off x="0" y="0"/>
          <a:ext cx="0" cy="0"/>
          <a:chOff x="0" y="0"/>
          <a:chExt cx="0" cy="0"/>
        </a:xfrm>
      </p:grpSpPr>
      <p:sp>
        <p:nvSpPr>
          <p:cNvPr id="151" name="Shape 151"/>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2" name="Shape 15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PHASE I – IDENTIFICATION OF SECURITY REQUIREMENTS</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Use Cases</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Safety and Privacy Restrictions</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Solution Architecture</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Trust Boundaries</a:t>
            </a:r>
          </a:p>
          <a:p>
            <a:pPr indent="-171450" lvl="0" marL="171450" marR="0" rtl="0" algn="l">
              <a:spcBef>
                <a:spcPts val="0"/>
              </a:spcBef>
              <a:buClr>
                <a:schemeClr val="dk1"/>
              </a:buClr>
              <a:buSzPct val="100000"/>
              <a:buFont typeface="Arial"/>
              <a:buChar char="•"/>
            </a:pPr>
            <a:r>
              <a:rPr b="0" i="0" lang="en-US" sz="1200" u="none" cap="none" strike="noStrike">
                <a:solidFill>
                  <a:schemeClr val="dk1"/>
                </a:solidFill>
                <a:latin typeface="Calibri"/>
                <a:ea typeface="Calibri"/>
                <a:cs typeface="Calibri"/>
                <a:sym typeface="Calibri"/>
              </a:rPr>
              <a:t>Threat Vectors</a:t>
            </a:r>
          </a:p>
        </p:txBody>
      </p:sp>
      <p:sp>
        <p:nvSpPr>
          <p:cNvPr id="153" name="Shape 15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www.theAREA.org" TargetMode="External"/><Relationship Id="rId3" Type="http://schemas.openxmlformats.org/officeDocument/2006/relationships/hyperlink" Target="www.brainwaive.com" TargetMode="External"/><Relationship Id="rId4" Type="http://schemas.openxmlformats.org/officeDocument/2006/relationships/image" Target="../media/image2.png"/><Relationship Id="rId5"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theAREA.org" TargetMode="External"/><Relationship Id="rId3" Type="http://schemas.openxmlformats.org/officeDocument/2006/relationships/hyperlink" Target="http://www.brainwaive.com" TargetMode="External"/><Relationship Id="rId4" Type="http://schemas.openxmlformats.org/officeDocument/2006/relationships/image" Target="../media/image2.png"/><Relationship Id="rId5"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theAREA.org" TargetMode="External"/><Relationship Id="rId3" Type="http://schemas.openxmlformats.org/officeDocument/2006/relationships/hyperlink" Target="http://www.brainwaive.com" TargetMode="External"/><Relationship Id="rId4" Type="http://schemas.openxmlformats.org/officeDocument/2006/relationships/image" Target="../media/image2.png"/><Relationship Id="rId5" Type="http://schemas.openxmlformats.org/officeDocument/2006/relationships/image" Target="../media/image5.png"/><Relationship Id="rId6" Type="http://schemas.openxmlformats.org/officeDocument/2006/relationships/image" Target="../media/image4.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Title Slide">
    <p:spTree>
      <p:nvGrpSpPr>
        <p:cNvPr id="13" name="Shape 13"/>
        <p:cNvGrpSpPr/>
        <p:nvPr/>
      </p:nvGrpSpPr>
      <p:grpSpPr>
        <a:xfrm>
          <a:off x="0" y="0"/>
          <a:ext cx="0" cy="0"/>
          <a:chOff x="0" y="0"/>
          <a:chExt cx="0" cy="0"/>
        </a:xfrm>
      </p:grpSpPr>
      <p:sp>
        <p:nvSpPr>
          <p:cNvPr id="14" name="Shape 14"/>
          <p:cNvSpPr txBox="1"/>
          <p:nvPr>
            <p:ph type="ctrTitle"/>
          </p:nvPr>
        </p:nvSpPr>
        <p:spPr>
          <a:xfrm>
            <a:off x="1143000" y="578029"/>
            <a:ext cx="6858000" cy="1790699"/>
          </a:xfrm>
          <a:prstGeom prst="rect">
            <a:avLst/>
          </a:prstGeom>
          <a:noFill/>
          <a:ln>
            <a:noFill/>
          </a:ln>
        </p:spPr>
        <p:txBody>
          <a:bodyPr anchorCtr="0" anchor="b" bIns="91425" lIns="91425" rIns="91425" tIns="91425"/>
          <a:lstStyle>
            <a:lvl1pPr indent="0" lvl="0" marL="0" marR="0" rtl="0" algn="l">
              <a:lnSpc>
                <a:spcPct val="90000"/>
              </a:lnSpc>
              <a:spcBef>
                <a:spcPts val="0"/>
              </a:spcBef>
              <a:spcAft>
                <a:spcPts val="0"/>
              </a:spcAft>
              <a:buClr>
                <a:srgbClr val="07738C"/>
              </a:buClr>
              <a:buNone/>
              <a:defRPr b="0" i="0" sz="3200" u="none" cap="none" strike="noStrike">
                <a:solidFill>
                  <a:srgbClr val="07738C"/>
                </a:solidFill>
                <a:latin typeface="Helvetica Neue"/>
                <a:ea typeface="Helvetica Neue"/>
                <a:cs typeface="Helvetica Neue"/>
                <a:sym typeface="Helvetica Neue"/>
              </a:defRPr>
            </a:lvl1pPr>
            <a:lvl2pPr indent="0" lvl="1" marL="0" marR="0" rtl="0" algn="l">
              <a:lnSpc>
                <a:spcPct val="90000"/>
              </a:lnSpc>
              <a:spcBef>
                <a:spcPts val="0"/>
              </a:spcBef>
              <a:spcAft>
                <a:spcPts val="0"/>
              </a:spcAft>
              <a:buClr>
                <a:srgbClr val="07738C"/>
              </a:buClr>
              <a:buNone/>
              <a:defRPr b="0" i="0" sz="4400" u="none" cap="none" strike="noStrike">
                <a:solidFill>
                  <a:srgbClr val="07738C"/>
                </a:solidFill>
                <a:latin typeface="Garamond"/>
                <a:ea typeface="Garamond"/>
                <a:cs typeface="Garamond"/>
                <a:sym typeface="Garamond"/>
              </a:defRPr>
            </a:lvl2pPr>
            <a:lvl3pPr indent="0" lvl="2" marL="0" marR="0" rtl="0" algn="l">
              <a:lnSpc>
                <a:spcPct val="90000"/>
              </a:lnSpc>
              <a:spcBef>
                <a:spcPts val="0"/>
              </a:spcBef>
              <a:spcAft>
                <a:spcPts val="0"/>
              </a:spcAft>
              <a:buClr>
                <a:srgbClr val="07738C"/>
              </a:buClr>
              <a:buNone/>
              <a:defRPr b="0" i="0" sz="4400" u="none" cap="none" strike="noStrike">
                <a:solidFill>
                  <a:srgbClr val="07738C"/>
                </a:solidFill>
                <a:latin typeface="Garamond"/>
                <a:ea typeface="Garamond"/>
                <a:cs typeface="Garamond"/>
                <a:sym typeface="Garamond"/>
              </a:defRPr>
            </a:lvl3pPr>
            <a:lvl4pPr indent="0" lvl="3" marL="0" marR="0" rtl="0" algn="l">
              <a:lnSpc>
                <a:spcPct val="90000"/>
              </a:lnSpc>
              <a:spcBef>
                <a:spcPts val="0"/>
              </a:spcBef>
              <a:spcAft>
                <a:spcPts val="0"/>
              </a:spcAft>
              <a:buClr>
                <a:srgbClr val="07738C"/>
              </a:buClr>
              <a:buNone/>
              <a:defRPr b="0" i="0" sz="4400" u="none" cap="none" strike="noStrike">
                <a:solidFill>
                  <a:srgbClr val="07738C"/>
                </a:solidFill>
                <a:latin typeface="Garamond"/>
                <a:ea typeface="Garamond"/>
                <a:cs typeface="Garamond"/>
                <a:sym typeface="Garamond"/>
              </a:defRPr>
            </a:lvl4pPr>
            <a:lvl5pPr indent="0" lvl="4" marL="0" marR="0" rtl="0" algn="l">
              <a:lnSpc>
                <a:spcPct val="90000"/>
              </a:lnSpc>
              <a:spcBef>
                <a:spcPts val="0"/>
              </a:spcBef>
              <a:spcAft>
                <a:spcPts val="0"/>
              </a:spcAft>
              <a:buClr>
                <a:srgbClr val="07738C"/>
              </a:buClr>
              <a:buNone/>
              <a:defRPr b="0" i="0" sz="4400" u="none" cap="none" strike="noStrike">
                <a:solidFill>
                  <a:srgbClr val="07738C"/>
                </a:solidFill>
                <a:latin typeface="Garamond"/>
                <a:ea typeface="Garamond"/>
                <a:cs typeface="Garamond"/>
                <a:sym typeface="Garamond"/>
              </a:defRPr>
            </a:lvl5pPr>
            <a:lvl6pPr indent="0" lvl="5" marL="457200" marR="0" rtl="0" algn="l">
              <a:lnSpc>
                <a:spcPct val="90000"/>
              </a:lnSpc>
              <a:spcBef>
                <a:spcPts val="0"/>
              </a:spcBef>
              <a:spcAft>
                <a:spcPts val="0"/>
              </a:spcAft>
              <a:buClr>
                <a:srgbClr val="07738C"/>
              </a:buClr>
              <a:buNone/>
              <a:defRPr b="0" i="0" sz="4400" u="none" cap="none" strike="noStrike">
                <a:solidFill>
                  <a:srgbClr val="07738C"/>
                </a:solidFill>
                <a:latin typeface="Garamond"/>
                <a:ea typeface="Garamond"/>
                <a:cs typeface="Garamond"/>
                <a:sym typeface="Garamond"/>
              </a:defRPr>
            </a:lvl6pPr>
            <a:lvl7pPr indent="0" lvl="6" marL="914400" marR="0" rtl="0" algn="l">
              <a:lnSpc>
                <a:spcPct val="90000"/>
              </a:lnSpc>
              <a:spcBef>
                <a:spcPts val="0"/>
              </a:spcBef>
              <a:spcAft>
                <a:spcPts val="0"/>
              </a:spcAft>
              <a:buClr>
                <a:srgbClr val="07738C"/>
              </a:buClr>
              <a:buNone/>
              <a:defRPr b="0" i="0" sz="4400" u="none" cap="none" strike="noStrike">
                <a:solidFill>
                  <a:srgbClr val="07738C"/>
                </a:solidFill>
                <a:latin typeface="Garamond"/>
                <a:ea typeface="Garamond"/>
                <a:cs typeface="Garamond"/>
                <a:sym typeface="Garamond"/>
              </a:defRPr>
            </a:lvl7pPr>
            <a:lvl8pPr indent="0" lvl="7" marL="1371600" marR="0" rtl="0" algn="l">
              <a:lnSpc>
                <a:spcPct val="90000"/>
              </a:lnSpc>
              <a:spcBef>
                <a:spcPts val="0"/>
              </a:spcBef>
              <a:spcAft>
                <a:spcPts val="0"/>
              </a:spcAft>
              <a:buClr>
                <a:srgbClr val="07738C"/>
              </a:buClr>
              <a:buNone/>
              <a:defRPr b="0" i="0" sz="4400" u="none" cap="none" strike="noStrike">
                <a:solidFill>
                  <a:srgbClr val="07738C"/>
                </a:solidFill>
                <a:latin typeface="Garamond"/>
                <a:ea typeface="Garamond"/>
                <a:cs typeface="Garamond"/>
                <a:sym typeface="Garamond"/>
              </a:defRPr>
            </a:lvl8pPr>
            <a:lvl9pPr indent="0" lvl="8" marL="1828800" marR="0" rtl="0" algn="l">
              <a:lnSpc>
                <a:spcPct val="90000"/>
              </a:lnSpc>
              <a:spcBef>
                <a:spcPts val="0"/>
              </a:spcBef>
              <a:spcAft>
                <a:spcPts val="0"/>
              </a:spcAft>
              <a:buClr>
                <a:srgbClr val="07738C"/>
              </a:buClr>
              <a:buNone/>
              <a:defRPr b="0" i="0" sz="4400" u="none" cap="none" strike="noStrike">
                <a:solidFill>
                  <a:srgbClr val="07738C"/>
                </a:solidFill>
                <a:latin typeface="Garamond"/>
                <a:ea typeface="Garamond"/>
                <a:cs typeface="Garamond"/>
                <a:sym typeface="Garamond"/>
              </a:defRPr>
            </a:lvl9pPr>
          </a:lstStyle>
          <a:p/>
        </p:txBody>
      </p:sp>
      <p:sp>
        <p:nvSpPr>
          <p:cNvPr id="15" name="Shape 15"/>
          <p:cNvSpPr txBox="1"/>
          <p:nvPr>
            <p:ph idx="1" type="subTitle"/>
          </p:nvPr>
        </p:nvSpPr>
        <p:spPr>
          <a:xfrm>
            <a:off x="1143000" y="2438578"/>
            <a:ext cx="6858000" cy="516763"/>
          </a:xfrm>
          <a:prstGeom prst="rect">
            <a:avLst/>
          </a:prstGeom>
          <a:noFill/>
          <a:ln>
            <a:noFill/>
          </a:ln>
        </p:spPr>
        <p:txBody>
          <a:bodyPr anchorCtr="0" anchor="t" bIns="91425" lIns="91425" rIns="91425" tIns="91425"/>
          <a:lstStyle>
            <a:lvl1pPr indent="0" lvl="0" marL="0" marR="0" rtl="0" algn="l">
              <a:lnSpc>
                <a:spcPct val="90000"/>
              </a:lnSpc>
              <a:spcBef>
                <a:spcPts val="1000"/>
              </a:spcBef>
              <a:spcAft>
                <a:spcPts val="0"/>
              </a:spcAft>
              <a:buClr>
                <a:srgbClr val="07738C"/>
              </a:buClr>
              <a:buFont typeface="Arial"/>
              <a:buNone/>
              <a:defRPr b="0" i="1" sz="2800" u="none" cap="none" strike="noStrike">
                <a:solidFill>
                  <a:srgbClr val="07738C"/>
                </a:solidFill>
                <a:latin typeface="Helvetica Neue"/>
                <a:ea typeface="Helvetica Neue"/>
                <a:cs typeface="Helvetica Neue"/>
                <a:sym typeface="Helvetica Neue"/>
              </a:defRPr>
            </a:lvl1pPr>
            <a:lvl2pPr indent="0" lvl="1" marL="457200" marR="0" rtl="0" algn="ctr">
              <a:lnSpc>
                <a:spcPct val="90000"/>
              </a:lnSpc>
              <a:spcBef>
                <a:spcPts val="500"/>
              </a:spcBef>
              <a:spcAft>
                <a:spcPts val="0"/>
              </a:spcAft>
              <a:buClr>
                <a:srgbClr val="07738C"/>
              </a:buClr>
              <a:buFont typeface="Arial"/>
              <a:buNone/>
              <a:defRPr b="0" i="0" sz="2000" u="none" cap="none" strike="noStrike">
                <a:solidFill>
                  <a:srgbClr val="07738C"/>
                </a:solidFill>
                <a:latin typeface="Arial"/>
                <a:ea typeface="Arial"/>
                <a:cs typeface="Arial"/>
                <a:sym typeface="Arial"/>
              </a:defRPr>
            </a:lvl2pPr>
            <a:lvl3pPr indent="0" lvl="2" marL="914400" marR="0" rtl="0" algn="ctr">
              <a:lnSpc>
                <a:spcPct val="90000"/>
              </a:lnSpc>
              <a:spcBef>
                <a:spcPts val="500"/>
              </a:spcBef>
              <a:spcAft>
                <a:spcPts val="0"/>
              </a:spcAft>
              <a:buClr>
                <a:srgbClr val="07738C"/>
              </a:buClr>
              <a:buFont typeface="Arial"/>
              <a:buNone/>
              <a:defRPr b="0" i="0" sz="1800" u="none" cap="none" strike="noStrike">
                <a:solidFill>
                  <a:srgbClr val="07738C"/>
                </a:solidFill>
                <a:latin typeface="Arial"/>
                <a:ea typeface="Arial"/>
                <a:cs typeface="Arial"/>
                <a:sym typeface="Arial"/>
              </a:defRPr>
            </a:lvl3pPr>
            <a:lvl4pPr indent="0" lvl="3" marL="1371600" marR="0" rtl="0" algn="ctr">
              <a:lnSpc>
                <a:spcPct val="90000"/>
              </a:lnSpc>
              <a:spcBef>
                <a:spcPts val="500"/>
              </a:spcBef>
              <a:spcAft>
                <a:spcPts val="0"/>
              </a:spcAft>
              <a:buClr>
                <a:srgbClr val="07738C"/>
              </a:buClr>
              <a:buFont typeface="Arial"/>
              <a:buNone/>
              <a:defRPr b="0" i="0" sz="1600" u="none" cap="none" strike="noStrike">
                <a:solidFill>
                  <a:srgbClr val="07738C"/>
                </a:solidFill>
                <a:latin typeface="Arial"/>
                <a:ea typeface="Arial"/>
                <a:cs typeface="Arial"/>
                <a:sym typeface="Arial"/>
              </a:defRPr>
            </a:lvl4pPr>
            <a:lvl5pPr indent="0" lvl="4" marL="1828800" marR="0" rtl="0" algn="ctr">
              <a:lnSpc>
                <a:spcPct val="90000"/>
              </a:lnSpc>
              <a:spcBef>
                <a:spcPts val="500"/>
              </a:spcBef>
              <a:spcAft>
                <a:spcPts val="0"/>
              </a:spcAft>
              <a:buClr>
                <a:srgbClr val="07738C"/>
              </a:buClr>
              <a:buFont typeface="Arial"/>
              <a:buNone/>
              <a:defRPr b="0" i="0" sz="1600" u="none" cap="none" strike="noStrike">
                <a:solidFill>
                  <a:srgbClr val="07738C"/>
                </a:solidFill>
                <a:latin typeface="Arial"/>
                <a:ea typeface="Arial"/>
                <a:cs typeface="Arial"/>
                <a:sym typeface="Arial"/>
              </a:defRPr>
            </a:lvl5pPr>
            <a:lvl6pPr indent="0" lvl="5" marL="2286000" marR="0" rtl="0" algn="ctr">
              <a:lnSpc>
                <a:spcPct val="90000"/>
              </a:lnSpc>
              <a:spcBef>
                <a:spcPts val="500"/>
              </a:spcBef>
              <a:buClr>
                <a:srgbClr val="07738C"/>
              </a:buClr>
              <a:buFont typeface="Arial"/>
              <a:buNone/>
              <a:defRPr b="0" i="0" sz="1600" u="none" cap="none" strike="noStrike">
                <a:solidFill>
                  <a:srgbClr val="07738C"/>
                </a:solidFill>
                <a:latin typeface="Arial"/>
                <a:ea typeface="Arial"/>
                <a:cs typeface="Arial"/>
                <a:sym typeface="Arial"/>
              </a:defRPr>
            </a:lvl6pPr>
            <a:lvl7pPr indent="0" lvl="6" marL="2743200" marR="0" rtl="0" algn="ctr">
              <a:lnSpc>
                <a:spcPct val="90000"/>
              </a:lnSpc>
              <a:spcBef>
                <a:spcPts val="500"/>
              </a:spcBef>
              <a:buClr>
                <a:srgbClr val="07738C"/>
              </a:buClr>
              <a:buFont typeface="Arial"/>
              <a:buNone/>
              <a:defRPr b="0" i="0" sz="1600" u="none" cap="none" strike="noStrike">
                <a:solidFill>
                  <a:srgbClr val="07738C"/>
                </a:solidFill>
                <a:latin typeface="Arial"/>
                <a:ea typeface="Arial"/>
                <a:cs typeface="Arial"/>
                <a:sym typeface="Arial"/>
              </a:defRPr>
            </a:lvl7pPr>
            <a:lvl8pPr indent="0" lvl="7" marL="3200400" marR="0" rtl="0" algn="ctr">
              <a:lnSpc>
                <a:spcPct val="90000"/>
              </a:lnSpc>
              <a:spcBef>
                <a:spcPts val="500"/>
              </a:spcBef>
              <a:buClr>
                <a:srgbClr val="07738C"/>
              </a:buClr>
              <a:buFont typeface="Arial"/>
              <a:buNone/>
              <a:defRPr b="0" i="0" sz="1600" u="none" cap="none" strike="noStrike">
                <a:solidFill>
                  <a:srgbClr val="07738C"/>
                </a:solidFill>
                <a:latin typeface="Arial"/>
                <a:ea typeface="Arial"/>
                <a:cs typeface="Arial"/>
                <a:sym typeface="Arial"/>
              </a:defRPr>
            </a:lvl8pPr>
            <a:lvl9pPr indent="0" lvl="8" marL="3657600" marR="0" rtl="0" algn="ctr">
              <a:lnSpc>
                <a:spcPct val="90000"/>
              </a:lnSpc>
              <a:spcBef>
                <a:spcPts val="500"/>
              </a:spcBef>
              <a:buClr>
                <a:srgbClr val="07738C"/>
              </a:buClr>
              <a:buFont typeface="Arial"/>
              <a:buNone/>
              <a:defRPr b="0" i="0" sz="1600" u="none" cap="none" strike="noStrike">
                <a:solidFill>
                  <a:srgbClr val="07738C"/>
                </a:solidFill>
                <a:latin typeface="Arial"/>
                <a:ea typeface="Arial"/>
                <a:cs typeface="Arial"/>
                <a:sym typeface="Arial"/>
              </a:defRPr>
            </a:lvl9pPr>
          </a:lstStyle>
          <a:p/>
        </p:txBody>
      </p:sp>
      <p:sp>
        <p:nvSpPr>
          <p:cNvPr id="16" name="Shape 16"/>
          <p:cNvSpPr txBox="1"/>
          <p:nvPr/>
        </p:nvSpPr>
        <p:spPr>
          <a:xfrm>
            <a:off x="755425" y="4622900"/>
            <a:ext cx="4585200" cy="273900"/>
          </a:xfrm>
          <a:prstGeom prst="rect">
            <a:avLst/>
          </a:prstGeom>
          <a:noFill/>
          <a:ln>
            <a:noFill/>
          </a:ln>
        </p:spPr>
        <p:txBody>
          <a:bodyPr anchorCtr="0" anchor="t" bIns="91425" lIns="91425" rIns="91425" tIns="91425">
            <a:noAutofit/>
          </a:bodyPr>
          <a:lstStyle/>
          <a:p>
            <a:pPr lvl="0" rtl="0">
              <a:spcBef>
                <a:spcPts val="0"/>
              </a:spcBef>
              <a:buNone/>
            </a:pPr>
            <a:r>
              <a:rPr lang="en-US" sz="1200" u="sng">
                <a:solidFill>
                  <a:srgbClr val="07738C"/>
                </a:solidFill>
                <a:hlinkClick r:id="rId2"/>
              </a:rPr>
              <a:t>www.theAREA.org</a:t>
            </a:r>
            <a:r>
              <a:rPr lang="en-US" sz="1200">
                <a:solidFill>
                  <a:srgbClr val="07738C"/>
                </a:solidFill>
              </a:rPr>
              <a:t>     </a:t>
            </a:r>
            <a:r>
              <a:rPr lang="en-US" sz="1200" u="sng">
                <a:solidFill>
                  <a:srgbClr val="07738C"/>
                </a:solidFill>
                <a:hlinkClick r:id="rId3"/>
              </a:rPr>
              <a:t>www.brainwaive.com</a:t>
            </a:r>
            <a:r>
              <a:rPr lang="en-US" sz="1200">
                <a:solidFill>
                  <a:srgbClr val="07738C"/>
                </a:solidFill>
              </a:rPr>
              <a:t> </a:t>
            </a:r>
          </a:p>
        </p:txBody>
      </p:sp>
      <p:pic>
        <p:nvPicPr>
          <p:cNvPr id="17" name="Shape 17"/>
          <p:cNvPicPr preferRelativeResize="0"/>
          <p:nvPr/>
        </p:nvPicPr>
        <p:blipFill>
          <a:blip r:embed="rId4">
            <a:alphaModFix/>
          </a:blip>
          <a:stretch>
            <a:fillRect/>
          </a:stretch>
        </p:blipFill>
        <p:spPr>
          <a:xfrm>
            <a:off x="6376825" y="4018225"/>
            <a:ext cx="2659499" cy="1055199"/>
          </a:xfrm>
          <a:prstGeom prst="rect">
            <a:avLst/>
          </a:prstGeom>
          <a:noFill/>
          <a:ln>
            <a:noFill/>
          </a:ln>
        </p:spPr>
      </p:pic>
      <p:pic>
        <p:nvPicPr>
          <p:cNvPr descr="BRAINWAIVE LOGO MASTER AQUA.jpg" id="18" name="Shape 18"/>
          <p:cNvPicPr preferRelativeResize="0"/>
          <p:nvPr/>
        </p:nvPicPr>
        <p:blipFill>
          <a:blip r:embed="rId5">
            <a:alphaModFix/>
          </a:blip>
          <a:stretch>
            <a:fillRect/>
          </a:stretch>
        </p:blipFill>
        <p:spPr>
          <a:xfrm>
            <a:off x="7447575" y="335272"/>
            <a:ext cx="1356274" cy="1711638"/>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Title and Content">
    <p:spTree>
      <p:nvGrpSpPr>
        <p:cNvPr id="19" name="Shape 19"/>
        <p:cNvGrpSpPr/>
        <p:nvPr/>
      </p:nvGrpSpPr>
      <p:grpSpPr>
        <a:xfrm>
          <a:off x="0" y="0"/>
          <a:ext cx="0" cy="0"/>
          <a:chOff x="0" y="0"/>
          <a:chExt cx="0" cy="0"/>
        </a:xfrm>
      </p:grpSpPr>
      <p:sp>
        <p:nvSpPr>
          <p:cNvPr id="20" name="Shape 20"/>
          <p:cNvSpPr txBox="1"/>
          <p:nvPr>
            <p:ph idx="12" type="sldNum"/>
          </p:nvPr>
        </p:nvSpPr>
        <p:spPr>
          <a:xfrm>
            <a:off x="5701742" y="4695081"/>
            <a:ext cx="1105200" cy="273900"/>
          </a:xfrm>
          <a:prstGeom prst="rect">
            <a:avLst/>
          </a:prstGeom>
          <a:noFill/>
          <a:ln>
            <a:noFill/>
          </a:ln>
        </p:spPr>
        <p:txBody>
          <a:bodyPr anchorCtr="0" anchor="ctr" bIns="45700" lIns="91425" rIns="91425" tIns="45700">
            <a:noAutofit/>
          </a:bodyPr>
          <a:lstStyle/>
          <a:p>
            <a:pPr indent="0" lvl="0" marL="0" marR="0" rtl="0" algn="ctr">
              <a:spcBef>
                <a:spcPts val="0"/>
              </a:spcBef>
              <a:buSzPct val="25000"/>
              <a:buNone/>
            </a:pPr>
            <a:fld id="{00000000-1234-1234-1234-123412341234}" type="slidenum">
              <a:rPr b="0" i="1" lang="en-US" u="none" cap="none" strike="noStrike">
                <a:solidFill>
                  <a:srgbClr val="07738C"/>
                </a:solidFill>
                <a:latin typeface="Arial"/>
                <a:ea typeface="Arial"/>
                <a:cs typeface="Arial"/>
                <a:sym typeface="Arial"/>
              </a:rPr>
              <a:t>‹#›</a:t>
            </a:fld>
          </a:p>
        </p:txBody>
      </p:sp>
      <p:sp>
        <p:nvSpPr>
          <p:cNvPr id="21" name="Shape 21"/>
          <p:cNvSpPr txBox="1"/>
          <p:nvPr>
            <p:ph type="title"/>
          </p:nvPr>
        </p:nvSpPr>
        <p:spPr>
          <a:xfrm>
            <a:off x="628650" y="295900"/>
            <a:ext cx="7317900" cy="422400"/>
          </a:xfrm>
          <a:prstGeom prst="rect">
            <a:avLst/>
          </a:prstGeom>
          <a:noFill/>
          <a:ln>
            <a:noFill/>
          </a:ln>
        </p:spPr>
        <p:txBody>
          <a:bodyPr anchorCtr="0" anchor="ctr" bIns="91425" lIns="91425" rIns="91425" tIns="91425"/>
          <a:lstStyle>
            <a:lvl1pPr indent="0" lvl="0" marL="0" marR="0" rtl="0" algn="l">
              <a:lnSpc>
                <a:spcPct val="90000"/>
              </a:lnSpc>
              <a:spcBef>
                <a:spcPts val="0"/>
              </a:spcBef>
              <a:spcAft>
                <a:spcPts val="0"/>
              </a:spcAft>
              <a:buClr>
                <a:srgbClr val="07738C"/>
              </a:buClr>
              <a:buNone/>
              <a:defRPr b="0" i="0" sz="3200" u="none" cap="none" strike="noStrike">
                <a:solidFill>
                  <a:srgbClr val="07738C"/>
                </a:solidFill>
                <a:latin typeface="Helvetica Neue"/>
                <a:ea typeface="Helvetica Neue"/>
                <a:cs typeface="Helvetica Neue"/>
                <a:sym typeface="Helvetica Neue"/>
              </a:defRPr>
            </a:lvl1pPr>
            <a:lvl2pPr indent="0" lvl="1" marL="0" marR="0" rtl="0" algn="l">
              <a:lnSpc>
                <a:spcPct val="90000"/>
              </a:lnSpc>
              <a:spcBef>
                <a:spcPts val="0"/>
              </a:spcBef>
              <a:spcAft>
                <a:spcPts val="0"/>
              </a:spcAft>
              <a:buNone/>
              <a:defRPr b="0" i="0" sz="4400" u="none" cap="none" strike="noStrike">
                <a:solidFill>
                  <a:schemeClr val="dk1"/>
                </a:solidFill>
                <a:latin typeface="Garamond"/>
                <a:ea typeface="Garamond"/>
                <a:cs typeface="Garamond"/>
                <a:sym typeface="Garamond"/>
              </a:defRPr>
            </a:lvl2pPr>
            <a:lvl3pPr indent="0" lvl="2" marL="0" marR="0" rtl="0" algn="l">
              <a:lnSpc>
                <a:spcPct val="90000"/>
              </a:lnSpc>
              <a:spcBef>
                <a:spcPts val="0"/>
              </a:spcBef>
              <a:spcAft>
                <a:spcPts val="0"/>
              </a:spcAft>
              <a:buNone/>
              <a:defRPr b="0" i="0" sz="4400" u="none" cap="none" strike="noStrike">
                <a:solidFill>
                  <a:schemeClr val="dk1"/>
                </a:solidFill>
                <a:latin typeface="Garamond"/>
                <a:ea typeface="Garamond"/>
                <a:cs typeface="Garamond"/>
                <a:sym typeface="Garamond"/>
              </a:defRPr>
            </a:lvl3pPr>
            <a:lvl4pPr indent="0" lvl="3" marL="0" marR="0" rtl="0" algn="l">
              <a:lnSpc>
                <a:spcPct val="90000"/>
              </a:lnSpc>
              <a:spcBef>
                <a:spcPts val="0"/>
              </a:spcBef>
              <a:spcAft>
                <a:spcPts val="0"/>
              </a:spcAft>
              <a:buNone/>
              <a:defRPr b="0" i="0" sz="4400" u="none" cap="none" strike="noStrike">
                <a:solidFill>
                  <a:schemeClr val="dk1"/>
                </a:solidFill>
                <a:latin typeface="Garamond"/>
                <a:ea typeface="Garamond"/>
                <a:cs typeface="Garamond"/>
                <a:sym typeface="Garamond"/>
              </a:defRPr>
            </a:lvl4pPr>
            <a:lvl5pPr indent="0" lvl="4" marL="0" marR="0" rtl="0" algn="l">
              <a:lnSpc>
                <a:spcPct val="90000"/>
              </a:lnSpc>
              <a:spcBef>
                <a:spcPts val="0"/>
              </a:spcBef>
              <a:spcAft>
                <a:spcPts val="0"/>
              </a:spcAft>
              <a:buNone/>
              <a:defRPr b="0" i="0" sz="4400" u="none" cap="none" strike="noStrike">
                <a:solidFill>
                  <a:schemeClr val="dk1"/>
                </a:solidFill>
                <a:latin typeface="Garamond"/>
                <a:ea typeface="Garamond"/>
                <a:cs typeface="Garamond"/>
                <a:sym typeface="Garamond"/>
              </a:defRPr>
            </a:lvl5pPr>
            <a:lvl6pPr indent="0" lvl="5" marL="457200" marR="0" rtl="0" algn="l">
              <a:lnSpc>
                <a:spcPct val="90000"/>
              </a:lnSpc>
              <a:spcBef>
                <a:spcPts val="0"/>
              </a:spcBef>
              <a:spcAft>
                <a:spcPts val="0"/>
              </a:spcAft>
              <a:buNone/>
              <a:defRPr b="0" i="0" sz="4400" u="none" cap="none" strike="noStrike">
                <a:solidFill>
                  <a:schemeClr val="dk1"/>
                </a:solidFill>
                <a:latin typeface="Garamond"/>
                <a:ea typeface="Garamond"/>
                <a:cs typeface="Garamond"/>
                <a:sym typeface="Garamond"/>
              </a:defRPr>
            </a:lvl6pPr>
            <a:lvl7pPr indent="0" lvl="6" marL="914400" marR="0" rtl="0" algn="l">
              <a:lnSpc>
                <a:spcPct val="90000"/>
              </a:lnSpc>
              <a:spcBef>
                <a:spcPts val="0"/>
              </a:spcBef>
              <a:spcAft>
                <a:spcPts val="0"/>
              </a:spcAft>
              <a:buNone/>
              <a:defRPr b="0" i="0" sz="4400" u="none" cap="none" strike="noStrike">
                <a:solidFill>
                  <a:schemeClr val="dk1"/>
                </a:solidFill>
                <a:latin typeface="Garamond"/>
                <a:ea typeface="Garamond"/>
                <a:cs typeface="Garamond"/>
                <a:sym typeface="Garamond"/>
              </a:defRPr>
            </a:lvl7pPr>
            <a:lvl8pPr indent="0" lvl="7" marL="1371600" marR="0" rtl="0" algn="l">
              <a:lnSpc>
                <a:spcPct val="90000"/>
              </a:lnSpc>
              <a:spcBef>
                <a:spcPts val="0"/>
              </a:spcBef>
              <a:spcAft>
                <a:spcPts val="0"/>
              </a:spcAft>
              <a:buNone/>
              <a:defRPr b="0" i="0" sz="4400" u="none" cap="none" strike="noStrike">
                <a:solidFill>
                  <a:schemeClr val="dk1"/>
                </a:solidFill>
                <a:latin typeface="Garamond"/>
                <a:ea typeface="Garamond"/>
                <a:cs typeface="Garamond"/>
                <a:sym typeface="Garamond"/>
              </a:defRPr>
            </a:lvl8pPr>
            <a:lvl9pPr indent="0" lvl="8" marL="1828800" marR="0" rtl="0" algn="l">
              <a:lnSpc>
                <a:spcPct val="90000"/>
              </a:lnSpc>
              <a:spcBef>
                <a:spcPts val="0"/>
              </a:spcBef>
              <a:spcAft>
                <a:spcPts val="0"/>
              </a:spcAft>
              <a:buNone/>
              <a:defRPr b="0" i="0" sz="4400" u="none" cap="none" strike="noStrike">
                <a:solidFill>
                  <a:schemeClr val="dk1"/>
                </a:solidFill>
                <a:latin typeface="Garamond"/>
                <a:ea typeface="Garamond"/>
                <a:cs typeface="Garamond"/>
                <a:sym typeface="Garamond"/>
              </a:defRPr>
            </a:lvl9pPr>
          </a:lstStyle>
          <a:p/>
        </p:txBody>
      </p:sp>
      <p:sp>
        <p:nvSpPr>
          <p:cNvPr id="22" name="Shape 22"/>
          <p:cNvSpPr txBox="1"/>
          <p:nvPr/>
        </p:nvSpPr>
        <p:spPr>
          <a:xfrm>
            <a:off x="755425" y="4695081"/>
            <a:ext cx="1419000" cy="273900"/>
          </a:xfrm>
          <a:prstGeom prst="rect">
            <a:avLst/>
          </a:prstGeom>
          <a:noFill/>
          <a:ln>
            <a:noFill/>
          </a:ln>
        </p:spPr>
        <p:txBody>
          <a:bodyPr anchorCtr="0" anchor="ctr" bIns="91425" lIns="91425" rIns="91425" tIns="91425">
            <a:noAutofit/>
          </a:bodyPr>
          <a:lstStyle/>
          <a:p>
            <a:pPr lvl="0" rtl="0">
              <a:spcBef>
                <a:spcPts val="0"/>
              </a:spcBef>
              <a:buNone/>
            </a:pPr>
            <a:r>
              <a:rPr i="1" lang="en-US" sz="1000">
                <a:solidFill>
                  <a:srgbClr val="07738C"/>
                </a:solidFill>
              </a:rPr>
              <a:t>June 1, 2017</a:t>
            </a:r>
          </a:p>
        </p:txBody>
      </p:sp>
      <p:sp>
        <p:nvSpPr>
          <p:cNvPr id="23" name="Shape 23"/>
          <p:cNvSpPr txBox="1"/>
          <p:nvPr/>
        </p:nvSpPr>
        <p:spPr>
          <a:xfrm>
            <a:off x="2397675" y="4695081"/>
            <a:ext cx="3711600" cy="273900"/>
          </a:xfrm>
          <a:prstGeom prst="rect">
            <a:avLst/>
          </a:prstGeom>
          <a:noFill/>
          <a:ln>
            <a:noFill/>
          </a:ln>
        </p:spPr>
        <p:txBody>
          <a:bodyPr anchorCtr="0" anchor="ctr" bIns="91425" lIns="91425" rIns="91425" tIns="91425">
            <a:noAutofit/>
          </a:bodyPr>
          <a:lstStyle/>
          <a:p>
            <a:pPr lvl="0" rtl="0">
              <a:spcBef>
                <a:spcPts val="0"/>
              </a:spcBef>
              <a:buNone/>
            </a:pPr>
            <a:r>
              <a:rPr i="1" lang="en-US" sz="1000" u="sng">
                <a:solidFill>
                  <a:srgbClr val="07738C"/>
                </a:solidFill>
                <a:hlinkClick r:id="rId2"/>
              </a:rPr>
              <a:t>www.theAREA.org</a:t>
            </a:r>
            <a:r>
              <a:rPr i="1" lang="en-US" sz="1000">
                <a:solidFill>
                  <a:srgbClr val="07738C"/>
                </a:solidFill>
              </a:rPr>
              <a:t>     </a:t>
            </a:r>
            <a:r>
              <a:rPr i="1" lang="en-US" sz="1000" u="sng">
                <a:solidFill>
                  <a:srgbClr val="07738C"/>
                </a:solidFill>
                <a:hlinkClick r:id="rId3"/>
              </a:rPr>
              <a:t>www.brainwaive.com</a:t>
            </a:r>
            <a:r>
              <a:rPr i="1" lang="en-US" sz="1000">
                <a:solidFill>
                  <a:srgbClr val="07738C"/>
                </a:solidFill>
              </a:rPr>
              <a:t> </a:t>
            </a:r>
          </a:p>
        </p:txBody>
      </p:sp>
      <p:pic>
        <p:nvPicPr>
          <p:cNvPr id="24" name="Shape 24"/>
          <p:cNvPicPr preferRelativeResize="0"/>
          <p:nvPr/>
        </p:nvPicPr>
        <p:blipFill>
          <a:blip r:embed="rId4">
            <a:alphaModFix/>
          </a:blip>
          <a:stretch>
            <a:fillRect/>
          </a:stretch>
        </p:blipFill>
        <p:spPr>
          <a:xfrm>
            <a:off x="7322825" y="4372999"/>
            <a:ext cx="1675350" cy="664700"/>
          </a:xfrm>
          <a:prstGeom prst="rect">
            <a:avLst/>
          </a:prstGeom>
          <a:noFill/>
          <a:ln>
            <a:noFill/>
          </a:ln>
        </p:spPr>
      </p:pic>
      <p:pic>
        <p:nvPicPr>
          <p:cNvPr descr="BRAINWAIVE LOGO MASTER AQUA.jpg" id="25" name="Shape 25"/>
          <p:cNvPicPr preferRelativeResize="0"/>
          <p:nvPr/>
        </p:nvPicPr>
        <p:blipFill>
          <a:blip r:embed="rId5">
            <a:alphaModFix/>
          </a:blip>
          <a:stretch>
            <a:fillRect/>
          </a:stretch>
        </p:blipFill>
        <p:spPr>
          <a:xfrm>
            <a:off x="8025474" y="130699"/>
            <a:ext cx="841449" cy="106191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2_Custom Layout">
    <p:spTree>
      <p:nvGrpSpPr>
        <p:cNvPr id="26" name="Shape 26"/>
        <p:cNvGrpSpPr/>
        <p:nvPr/>
      </p:nvGrpSpPr>
      <p:grpSpPr>
        <a:xfrm>
          <a:off x="0" y="0"/>
          <a:ext cx="0" cy="0"/>
          <a:chOff x="0" y="0"/>
          <a:chExt cx="0" cy="0"/>
        </a:xfrm>
      </p:grpSpPr>
      <p:sp>
        <p:nvSpPr>
          <p:cNvPr id="27" name="Shape 27"/>
          <p:cNvSpPr txBox="1"/>
          <p:nvPr>
            <p:ph idx="12" type="sldNum"/>
          </p:nvPr>
        </p:nvSpPr>
        <p:spPr>
          <a:xfrm>
            <a:off x="5701742" y="4695081"/>
            <a:ext cx="1105200" cy="273900"/>
          </a:xfrm>
          <a:prstGeom prst="rect">
            <a:avLst/>
          </a:prstGeom>
          <a:noFill/>
          <a:ln>
            <a:noFill/>
          </a:ln>
        </p:spPr>
        <p:txBody>
          <a:bodyPr anchorCtr="0" anchor="ctr" bIns="45700" lIns="91425" rIns="91425" tIns="45700">
            <a:noAutofit/>
          </a:bodyPr>
          <a:lstStyle/>
          <a:p>
            <a:pPr indent="0" lvl="0" marL="0" marR="0" rtl="0" algn="ctr">
              <a:spcBef>
                <a:spcPts val="0"/>
              </a:spcBef>
              <a:buSzPct val="25000"/>
              <a:buNone/>
            </a:pPr>
            <a:fld id="{00000000-1234-1234-1234-123412341234}" type="slidenum">
              <a:rPr b="0" i="1" lang="en-US" u="none" cap="none" strike="noStrike">
                <a:solidFill>
                  <a:srgbClr val="07738C"/>
                </a:solidFill>
                <a:latin typeface="Arial"/>
                <a:ea typeface="Arial"/>
                <a:cs typeface="Arial"/>
                <a:sym typeface="Arial"/>
              </a:rPr>
              <a:t>‹#›</a:t>
            </a:fld>
          </a:p>
        </p:txBody>
      </p:sp>
      <p:sp>
        <p:nvSpPr>
          <p:cNvPr id="28" name="Shape 28"/>
          <p:cNvSpPr txBox="1"/>
          <p:nvPr/>
        </p:nvSpPr>
        <p:spPr>
          <a:xfrm>
            <a:off x="755425" y="4695081"/>
            <a:ext cx="1419000" cy="273900"/>
          </a:xfrm>
          <a:prstGeom prst="rect">
            <a:avLst/>
          </a:prstGeom>
          <a:noFill/>
          <a:ln>
            <a:noFill/>
          </a:ln>
        </p:spPr>
        <p:txBody>
          <a:bodyPr anchorCtr="0" anchor="ctr" bIns="91425" lIns="91425" rIns="91425" tIns="91425">
            <a:noAutofit/>
          </a:bodyPr>
          <a:lstStyle/>
          <a:p>
            <a:pPr lvl="0" rtl="0">
              <a:spcBef>
                <a:spcPts val="0"/>
              </a:spcBef>
              <a:buNone/>
            </a:pPr>
            <a:r>
              <a:rPr i="1" lang="en-US" sz="1000">
                <a:solidFill>
                  <a:srgbClr val="07738C"/>
                </a:solidFill>
              </a:rPr>
              <a:t>June 1, 2017</a:t>
            </a:r>
          </a:p>
        </p:txBody>
      </p:sp>
      <p:sp>
        <p:nvSpPr>
          <p:cNvPr id="29" name="Shape 29"/>
          <p:cNvSpPr txBox="1"/>
          <p:nvPr/>
        </p:nvSpPr>
        <p:spPr>
          <a:xfrm>
            <a:off x="2397675" y="4695081"/>
            <a:ext cx="3711600" cy="273900"/>
          </a:xfrm>
          <a:prstGeom prst="rect">
            <a:avLst/>
          </a:prstGeom>
          <a:noFill/>
          <a:ln>
            <a:noFill/>
          </a:ln>
        </p:spPr>
        <p:txBody>
          <a:bodyPr anchorCtr="0" anchor="ctr" bIns="91425" lIns="91425" rIns="91425" tIns="91425">
            <a:noAutofit/>
          </a:bodyPr>
          <a:lstStyle/>
          <a:p>
            <a:pPr lvl="0" rtl="0">
              <a:spcBef>
                <a:spcPts val="0"/>
              </a:spcBef>
              <a:buNone/>
            </a:pPr>
            <a:r>
              <a:rPr i="1" lang="en-US" sz="1000" u="sng">
                <a:solidFill>
                  <a:srgbClr val="07738C"/>
                </a:solidFill>
                <a:hlinkClick r:id="rId2"/>
              </a:rPr>
              <a:t>www.theAREA.org</a:t>
            </a:r>
            <a:r>
              <a:rPr i="1" lang="en-US" sz="1000">
                <a:solidFill>
                  <a:srgbClr val="07738C"/>
                </a:solidFill>
              </a:rPr>
              <a:t>     </a:t>
            </a:r>
            <a:r>
              <a:rPr i="1" lang="en-US" sz="1000" u="sng">
                <a:solidFill>
                  <a:srgbClr val="07738C"/>
                </a:solidFill>
                <a:hlinkClick r:id="rId3"/>
              </a:rPr>
              <a:t>www.brainwaive.com</a:t>
            </a:r>
            <a:r>
              <a:rPr i="1" lang="en-US" sz="1000">
                <a:solidFill>
                  <a:srgbClr val="07738C"/>
                </a:solidFill>
              </a:rPr>
              <a:t> </a:t>
            </a:r>
          </a:p>
        </p:txBody>
      </p:sp>
      <p:pic>
        <p:nvPicPr>
          <p:cNvPr id="30" name="Shape 30"/>
          <p:cNvPicPr preferRelativeResize="0"/>
          <p:nvPr/>
        </p:nvPicPr>
        <p:blipFill>
          <a:blip r:embed="rId4">
            <a:alphaModFix/>
          </a:blip>
          <a:stretch>
            <a:fillRect/>
          </a:stretch>
        </p:blipFill>
        <p:spPr>
          <a:xfrm>
            <a:off x="7322825" y="4372999"/>
            <a:ext cx="1675350" cy="664700"/>
          </a:xfrm>
          <a:prstGeom prst="rect">
            <a:avLst/>
          </a:prstGeom>
          <a:noFill/>
          <a:ln>
            <a:noFill/>
          </a:ln>
        </p:spPr>
      </p:pic>
      <p:pic>
        <p:nvPicPr>
          <p:cNvPr id="31" name="Shape 31"/>
          <p:cNvPicPr preferRelativeResize="0"/>
          <p:nvPr/>
        </p:nvPicPr>
        <p:blipFill>
          <a:blip r:embed="rId5">
            <a:alphaModFix/>
          </a:blip>
          <a:stretch>
            <a:fillRect/>
          </a:stretch>
        </p:blipFill>
        <p:spPr>
          <a:xfrm>
            <a:off x="8156725" y="130700"/>
            <a:ext cx="841449" cy="1061925"/>
          </a:xfrm>
          <a:prstGeom prst="rect">
            <a:avLst/>
          </a:prstGeom>
          <a:noFill/>
          <a:ln>
            <a:noFill/>
          </a:ln>
        </p:spPr>
      </p:pic>
      <p:pic>
        <p:nvPicPr>
          <p:cNvPr descr="BRAINWAIVE LOGO MASTER AQUA.jpg" id="32" name="Shape 32"/>
          <p:cNvPicPr preferRelativeResize="0"/>
          <p:nvPr/>
        </p:nvPicPr>
        <p:blipFill>
          <a:blip r:embed="rId6">
            <a:alphaModFix/>
          </a:blip>
          <a:stretch>
            <a:fillRect/>
          </a:stretch>
        </p:blipFill>
        <p:spPr>
          <a:xfrm>
            <a:off x="8156725" y="130700"/>
            <a:ext cx="841449" cy="106191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pic>
        <p:nvPicPr>
          <p:cNvPr descr="back3test20.png" id="10" name="Shape 10"/>
          <p:cNvPicPr preferRelativeResize="0"/>
          <p:nvPr/>
        </p:nvPicPr>
        <p:blipFill rotWithShape="1">
          <a:blip r:embed="rId1">
            <a:alphaModFix/>
          </a:blip>
          <a:srcRect b="0" l="0" r="0" t="0"/>
          <a:stretch/>
        </p:blipFill>
        <p:spPr>
          <a:xfrm>
            <a:off x="9831" y="0"/>
            <a:ext cx="9127098" cy="5143499"/>
          </a:xfrm>
          <a:prstGeom prst="rect">
            <a:avLst/>
          </a:prstGeom>
          <a:noFill/>
          <a:ln>
            <a:noFill/>
          </a:ln>
        </p:spPr>
      </p:pic>
      <p:sp>
        <p:nvSpPr>
          <p:cNvPr id="11" name="Shape 11"/>
          <p:cNvSpPr/>
          <p:nvPr/>
        </p:nvSpPr>
        <p:spPr>
          <a:xfrm>
            <a:off x="0" y="0"/>
            <a:ext cx="9137650" cy="5143499"/>
          </a:xfrm>
          <a:prstGeom prst="rect">
            <a:avLst/>
          </a:prstGeom>
          <a:solidFill>
            <a:schemeClr val="lt1">
              <a:alpha val="40000"/>
            </a:schemeClr>
          </a:solidFill>
          <a:ln cap="flat" cmpd="sng" w="12700">
            <a:solidFill>
              <a:srgbClr val="8C0000"/>
            </a:solidFill>
            <a:prstDash val="solid"/>
            <a:miter/>
            <a:headEnd len="med" w="med" type="none"/>
            <a:tailEnd len="med" w="med" type="none"/>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rgbClr val="FFFFFF"/>
              </a:solidFill>
              <a:latin typeface="Helvetica Neue"/>
              <a:ea typeface="Helvetica Neue"/>
              <a:cs typeface="Helvetica Neue"/>
              <a:sym typeface="Helvetica Neue"/>
            </a:endParaRPr>
          </a:p>
        </p:txBody>
      </p:sp>
      <p:sp>
        <p:nvSpPr>
          <p:cNvPr id="12" name="Shape 12"/>
          <p:cNvSpPr txBox="1"/>
          <p:nvPr>
            <p:ph idx="12" type="sldNum"/>
          </p:nvPr>
        </p:nvSpPr>
        <p:spPr>
          <a:xfrm>
            <a:off x="5701742" y="4695081"/>
            <a:ext cx="1105200" cy="273900"/>
          </a:xfrm>
          <a:prstGeom prst="rect">
            <a:avLst/>
          </a:prstGeom>
          <a:noFill/>
          <a:ln>
            <a:noFill/>
          </a:ln>
        </p:spPr>
        <p:txBody>
          <a:bodyPr anchorCtr="0" anchor="ctr" bIns="45700" lIns="91425" rIns="91425" tIns="45700">
            <a:noAutofit/>
          </a:bodyPr>
          <a:lstStyle/>
          <a:p>
            <a:pPr indent="0" lvl="0" marL="0" marR="0" rtl="0" algn="ctr">
              <a:spcBef>
                <a:spcPts val="0"/>
              </a:spcBef>
              <a:buSzPct val="25000"/>
              <a:buNone/>
            </a:pPr>
            <a:fld id="{00000000-1234-1234-1234-123412341234}" type="slidenum">
              <a:rPr b="0" lang="en-US" sz="1000" u="none" cap="none" strike="noStrike">
                <a:solidFill>
                  <a:srgbClr val="055A6E"/>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8.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5.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3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8.jpg"/><Relationship Id="rId5" Type="http://schemas.openxmlformats.org/officeDocument/2006/relationships/image" Target="../media/image17.png"/><Relationship Id="rId6"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6.png"/><Relationship Id="rId4" Type="http://schemas.openxmlformats.org/officeDocument/2006/relationships/image" Target="../media/image11.jpg"/><Relationship Id="rId5" Type="http://schemas.openxmlformats.org/officeDocument/2006/relationships/image" Target="../media/image37.png"/><Relationship Id="rId6" Type="http://schemas.openxmlformats.org/officeDocument/2006/relationships/image" Target="../media/image6.png"/><Relationship Id="rId7"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13.png"/><Relationship Id="rId5" Type="http://schemas.openxmlformats.org/officeDocument/2006/relationships/image" Target="../media/image12.png"/><Relationship Id="rId6"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4.png"/><Relationship Id="rId4" Type="http://schemas.openxmlformats.org/officeDocument/2006/relationships/image" Target="../media/image26.png"/><Relationship Id="rId9" Type="http://schemas.openxmlformats.org/officeDocument/2006/relationships/image" Target="../media/image24.png"/><Relationship Id="rId5" Type="http://schemas.openxmlformats.org/officeDocument/2006/relationships/image" Target="../media/image22.pn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3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9.png"/><Relationship Id="rId4" Type="http://schemas.openxmlformats.org/officeDocument/2006/relationships/image" Target="../media/image18.png"/><Relationship Id="rId5" Type="http://schemas.openxmlformats.org/officeDocument/2006/relationships/image" Target="../media/image23.png"/><Relationship Id="rId6" Type="http://schemas.openxmlformats.org/officeDocument/2006/relationships/image" Target="../media/image27.png"/><Relationship Id="rId7" Type="http://schemas.openxmlformats.org/officeDocument/2006/relationships/image" Target="../media/image2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6.png"/><Relationship Id="rId4" Type="http://schemas.openxmlformats.org/officeDocument/2006/relationships/image" Target="../media/image31.png"/><Relationship Id="rId5" Type="http://schemas.openxmlformats.org/officeDocument/2006/relationships/image" Target="../media/image3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 name="Shape 37"/>
        <p:cNvGrpSpPr/>
        <p:nvPr/>
      </p:nvGrpSpPr>
      <p:grpSpPr>
        <a:xfrm>
          <a:off x="0" y="0"/>
          <a:ext cx="0" cy="0"/>
          <a:chOff x="0" y="0"/>
          <a:chExt cx="0" cy="0"/>
        </a:xfrm>
      </p:grpSpPr>
      <p:sp>
        <p:nvSpPr>
          <p:cNvPr id="38" name="Shape 38"/>
          <p:cNvSpPr txBox="1"/>
          <p:nvPr>
            <p:ph type="ctrTitle"/>
          </p:nvPr>
        </p:nvSpPr>
        <p:spPr>
          <a:xfrm>
            <a:off x="1143000" y="578029"/>
            <a:ext cx="6858000" cy="17906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SzPct val="25000"/>
              <a:buNone/>
            </a:pPr>
            <a:r>
              <a:rPr b="0" i="0" lang="en-US" sz="3200" u="none" cap="none" strike="noStrike">
                <a:latin typeface="Helvetica Neue"/>
                <a:ea typeface="Helvetica Neue"/>
                <a:cs typeface="Helvetica Neue"/>
                <a:sym typeface="Helvetica Neue"/>
              </a:rPr>
              <a:t>Enterprise Augmented Reality </a:t>
            </a:r>
          </a:p>
        </p:txBody>
      </p:sp>
      <p:sp>
        <p:nvSpPr>
          <p:cNvPr id="39" name="Shape 39"/>
          <p:cNvSpPr txBox="1"/>
          <p:nvPr>
            <p:ph idx="1" type="subTitle"/>
          </p:nvPr>
        </p:nvSpPr>
        <p:spPr>
          <a:xfrm>
            <a:off x="1143000" y="2438578"/>
            <a:ext cx="6858000" cy="5169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Clr>
                <a:srgbClr val="C00000"/>
              </a:buClr>
              <a:buSzPct val="25000"/>
              <a:buFont typeface="Arial"/>
              <a:buNone/>
            </a:pPr>
            <a:r>
              <a:rPr b="0" i="1" lang="en-US" sz="3200" u="none" cap="none" strike="noStrike">
                <a:latin typeface="Helvetica Neue"/>
                <a:ea typeface="Helvetica Neue"/>
                <a:cs typeface="Helvetica Neue"/>
                <a:sym typeface="Helvetica Neue"/>
              </a:rPr>
              <a:t>Cyber Security Essentials</a:t>
            </a:r>
          </a:p>
        </p:txBody>
      </p:sp>
      <p:sp>
        <p:nvSpPr>
          <p:cNvPr id="40" name="Shape 40"/>
          <p:cNvSpPr txBox="1"/>
          <p:nvPr>
            <p:ph idx="1" type="body"/>
          </p:nvPr>
        </p:nvSpPr>
        <p:spPr>
          <a:xfrm>
            <a:off x="1143000" y="3513892"/>
            <a:ext cx="2902200" cy="9363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262626"/>
              </a:buClr>
              <a:buSzPct val="25000"/>
              <a:buFont typeface="Arial"/>
              <a:buNone/>
            </a:pPr>
            <a:r>
              <a:rPr b="1" i="0" lang="en-US" sz="1400" u="none" cap="none" strike="noStrike">
                <a:solidFill>
                  <a:srgbClr val="055A6E"/>
                </a:solidFill>
              </a:rPr>
              <a:t>Tony Hodgson</a:t>
            </a:r>
          </a:p>
          <a:p>
            <a:pPr indent="0" lvl="0" marL="0" marR="0" rtl="0" algn="l">
              <a:lnSpc>
                <a:spcPct val="100000"/>
              </a:lnSpc>
              <a:spcBef>
                <a:spcPts val="0"/>
              </a:spcBef>
              <a:spcAft>
                <a:spcPts val="0"/>
              </a:spcAft>
              <a:buClr>
                <a:srgbClr val="262626"/>
              </a:buClr>
              <a:buSzPct val="25000"/>
              <a:buFont typeface="Arial"/>
              <a:buNone/>
            </a:pPr>
            <a:r>
              <a:rPr b="1" i="0" lang="en-US" sz="1400" u="none" cap="none" strike="noStrike">
                <a:solidFill>
                  <a:srgbClr val="055A6E"/>
                </a:solidFill>
              </a:rPr>
              <a:t>CEO, Brainwaive LLC</a:t>
            </a:r>
          </a:p>
          <a:p>
            <a:pPr indent="0" lvl="0" marL="0" marR="0" rtl="0" algn="l">
              <a:lnSpc>
                <a:spcPct val="100000"/>
              </a:lnSpc>
              <a:spcBef>
                <a:spcPts val="0"/>
              </a:spcBef>
              <a:spcAft>
                <a:spcPts val="0"/>
              </a:spcAft>
              <a:buClr>
                <a:srgbClr val="262626"/>
              </a:buClr>
              <a:buSzPct val="25000"/>
              <a:buFont typeface="Arial"/>
              <a:buNone/>
            </a:pPr>
            <a:r>
              <a:rPr b="1" i="0" lang="en-US" sz="1400" u="none" cap="none" strike="noStrike">
                <a:solidFill>
                  <a:srgbClr val="055A6E"/>
                </a:solidFill>
              </a:rPr>
              <a:t>June 1, 2017</a:t>
            </a: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4" name="Shape 164"/>
        <p:cNvGrpSpPr/>
        <p:nvPr/>
      </p:nvGrpSpPr>
      <p:grpSpPr>
        <a:xfrm>
          <a:off x="0" y="0"/>
          <a:ext cx="0" cy="0"/>
          <a:chOff x="0" y="0"/>
          <a:chExt cx="0" cy="0"/>
        </a:xfrm>
      </p:grpSpPr>
      <p:sp>
        <p:nvSpPr>
          <p:cNvPr id="165" name="Shape 165"/>
          <p:cNvSpPr txBox="1"/>
          <p:nvPr>
            <p:ph type="title"/>
          </p:nvPr>
        </p:nvSpPr>
        <p:spPr>
          <a:xfrm>
            <a:off x="628650" y="295900"/>
            <a:ext cx="7317900" cy="4224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SzPct val="25000"/>
              <a:buNone/>
            </a:pPr>
            <a:r>
              <a:rPr b="0" i="0" lang="en-US" sz="2400" u="none" cap="none" strike="noStrike">
                <a:solidFill>
                  <a:srgbClr val="262626"/>
                </a:solidFill>
                <a:latin typeface="Helvetica Neue"/>
                <a:ea typeface="Helvetica Neue"/>
                <a:cs typeface="Helvetica Neue"/>
                <a:sym typeface="Helvetica Neue"/>
              </a:rPr>
              <a:t>PHASE II - Evaluation of Security Design</a:t>
            </a:r>
          </a:p>
        </p:txBody>
      </p:sp>
      <p:sp>
        <p:nvSpPr>
          <p:cNvPr id="166" name="Shape 166"/>
          <p:cNvSpPr txBox="1"/>
          <p:nvPr/>
        </p:nvSpPr>
        <p:spPr>
          <a:xfrm>
            <a:off x="628650" y="648566"/>
            <a:ext cx="7886700" cy="275665"/>
          </a:xfrm>
          <a:prstGeom prst="rect">
            <a:avLst/>
          </a:prstGeom>
          <a:noFill/>
          <a:ln>
            <a:noFill/>
          </a:ln>
        </p:spPr>
        <p:txBody>
          <a:bodyPr anchorCtr="0" anchor="t" bIns="45700" lIns="91425" rIns="91425" tIns="45700">
            <a:noAutofit/>
          </a:bodyPr>
          <a:lstStyle/>
          <a:p>
            <a:pPr indent="-228600" lvl="0" marL="228600" marR="0" rtl="0" algn="l">
              <a:lnSpc>
                <a:spcPct val="100000"/>
              </a:lnSpc>
              <a:spcBef>
                <a:spcPts val="0"/>
              </a:spcBef>
              <a:spcAft>
                <a:spcPts val="0"/>
              </a:spcAft>
              <a:buClr>
                <a:srgbClr val="900000"/>
              </a:buClr>
              <a:buSzPct val="90000"/>
              <a:buFont typeface="Noto Sans Symbols"/>
              <a:buChar char="▪"/>
            </a:pPr>
            <a:r>
              <a:rPr b="0" i="1" lang="en-US" sz="1100" u="none" cap="none" strike="noStrike">
                <a:solidFill>
                  <a:srgbClr val="000099"/>
                </a:solidFill>
                <a:latin typeface="Helvetica Neue"/>
                <a:ea typeface="Helvetica Neue"/>
                <a:cs typeface="Helvetica Neue"/>
                <a:sym typeface="Helvetica Neue"/>
              </a:rPr>
              <a:t>Keep bullets, below? Boring, but we do need to list these points. Maybe with some kind of “evaluation” illustration?</a:t>
            </a:r>
          </a:p>
        </p:txBody>
      </p:sp>
      <p:sp>
        <p:nvSpPr>
          <p:cNvPr id="167" name="Shape 167"/>
          <p:cNvSpPr txBox="1"/>
          <p:nvPr>
            <p:ph idx="12" type="sldNum"/>
          </p:nvPr>
        </p:nvSpPr>
        <p:spPr>
          <a:xfrm>
            <a:off x="5701742" y="4695081"/>
            <a:ext cx="1105200" cy="2739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
        <p:nvSpPr>
          <p:cNvPr id="168" name="Shape 168"/>
          <p:cNvSpPr txBox="1"/>
          <p:nvPr/>
        </p:nvSpPr>
        <p:spPr>
          <a:xfrm>
            <a:off x="738825" y="1334275"/>
            <a:ext cx="3755700" cy="3000000"/>
          </a:xfrm>
          <a:prstGeom prst="rect">
            <a:avLst/>
          </a:prstGeom>
          <a:noFill/>
          <a:ln>
            <a:noFill/>
          </a:ln>
        </p:spPr>
        <p:txBody>
          <a:bodyPr anchorCtr="0" anchor="ctr" bIns="91425" lIns="91425" rIns="91425" tIns="91425">
            <a:noAutofit/>
          </a:bodyPr>
          <a:lstStyle/>
          <a:p>
            <a:pPr indent="-228600" lvl="0" marL="457200" rtl="0">
              <a:lnSpc>
                <a:spcPct val="200000"/>
              </a:lnSpc>
              <a:spcBef>
                <a:spcPts val="600"/>
              </a:spcBef>
              <a:buChar char="●"/>
            </a:pPr>
            <a:r>
              <a:rPr lang="en-US"/>
              <a:t>Differences vs. Mobile Security</a:t>
            </a:r>
          </a:p>
          <a:p>
            <a:pPr indent="-228600" lvl="0" marL="457200" rtl="0">
              <a:lnSpc>
                <a:spcPct val="200000"/>
              </a:lnSpc>
              <a:spcBef>
                <a:spcPts val="600"/>
              </a:spcBef>
              <a:buChar char="●"/>
            </a:pPr>
            <a:r>
              <a:rPr lang="en-US"/>
              <a:t>Security Design</a:t>
            </a:r>
          </a:p>
          <a:p>
            <a:pPr indent="-228600" lvl="0" marL="457200" rtl="0">
              <a:lnSpc>
                <a:spcPct val="200000"/>
              </a:lnSpc>
              <a:spcBef>
                <a:spcPts val="600"/>
              </a:spcBef>
              <a:buChar char="●"/>
            </a:pPr>
            <a:r>
              <a:rPr lang="en-US"/>
              <a:t>Lifecycle</a:t>
            </a:r>
          </a:p>
          <a:p>
            <a:pPr indent="-228600" lvl="0" marL="457200" rtl="0">
              <a:lnSpc>
                <a:spcPct val="200000"/>
              </a:lnSpc>
              <a:spcBef>
                <a:spcPts val="600"/>
              </a:spcBef>
              <a:buChar char="●"/>
            </a:pPr>
            <a:r>
              <a:rPr lang="en-US"/>
              <a:t>Network Connectivity</a:t>
            </a:r>
          </a:p>
          <a:p>
            <a:pPr indent="-228600" lvl="0" marL="457200" rtl="0">
              <a:lnSpc>
                <a:spcPct val="200000"/>
              </a:lnSpc>
              <a:spcBef>
                <a:spcPts val="600"/>
              </a:spcBef>
              <a:buChar char="●"/>
            </a:pPr>
            <a:r>
              <a:rPr lang="en-US"/>
              <a:t>Hardware Security</a:t>
            </a:r>
          </a:p>
          <a:p>
            <a:pPr indent="-228600" lvl="0" marL="457200" rtl="0">
              <a:lnSpc>
                <a:spcPct val="200000"/>
              </a:lnSpc>
              <a:spcBef>
                <a:spcPts val="600"/>
              </a:spcBef>
              <a:buChar char="●"/>
            </a:pPr>
            <a:r>
              <a:rPr lang="en-US"/>
              <a:t>Software Security</a:t>
            </a:r>
          </a:p>
        </p:txBody>
      </p:sp>
      <p:sp>
        <p:nvSpPr>
          <p:cNvPr id="169" name="Shape 169"/>
          <p:cNvSpPr txBox="1"/>
          <p:nvPr/>
        </p:nvSpPr>
        <p:spPr>
          <a:xfrm>
            <a:off x="4114650" y="1334275"/>
            <a:ext cx="3755700" cy="3000000"/>
          </a:xfrm>
          <a:prstGeom prst="rect">
            <a:avLst/>
          </a:prstGeom>
          <a:noFill/>
          <a:ln>
            <a:noFill/>
          </a:ln>
        </p:spPr>
        <p:txBody>
          <a:bodyPr anchorCtr="0" anchor="ctr" bIns="91425" lIns="91425" rIns="91425" tIns="91425">
            <a:noAutofit/>
          </a:bodyPr>
          <a:lstStyle/>
          <a:p>
            <a:pPr indent="-228600" lvl="0" marL="457200" rtl="0">
              <a:lnSpc>
                <a:spcPct val="200000"/>
              </a:lnSpc>
              <a:spcBef>
                <a:spcPts val="600"/>
              </a:spcBef>
              <a:buChar char="●"/>
            </a:pPr>
            <a:r>
              <a:rPr lang="en-US"/>
              <a:t>Device Identity</a:t>
            </a:r>
          </a:p>
          <a:p>
            <a:pPr indent="-228600" lvl="0" marL="457200" rtl="0">
              <a:lnSpc>
                <a:spcPct val="200000"/>
              </a:lnSpc>
              <a:spcBef>
                <a:spcPts val="600"/>
              </a:spcBef>
              <a:buChar char="●"/>
            </a:pPr>
            <a:r>
              <a:rPr lang="en-US"/>
              <a:t>Access Control</a:t>
            </a:r>
          </a:p>
          <a:p>
            <a:pPr indent="-228600" lvl="0" marL="457200" rtl="0">
              <a:lnSpc>
                <a:spcPct val="200000"/>
              </a:lnSpc>
              <a:spcBef>
                <a:spcPts val="600"/>
              </a:spcBef>
              <a:buChar char="●"/>
            </a:pPr>
            <a:r>
              <a:rPr lang="en-US"/>
              <a:t>Integrity Protection</a:t>
            </a:r>
          </a:p>
          <a:p>
            <a:pPr indent="-228600" lvl="0" marL="457200" rtl="0">
              <a:lnSpc>
                <a:spcPct val="200000"/>
              </a:lnSpc>
              <a:spcBef>
                <a:spcPts val="600"/>
              </a:spcBef>
              <a:buChar char="●"/>
            </a:pPr>
            <a:r>
              <a:rPr lang="en-US"/>
              <a:t>Monitoring, Logging</a:t>
            </a:r>
          </a:p>
          <a:p>
            <a:pPr indent="-228600" lvl="0" marL="457200" rtl="0">
              <a:lnSpc>
                <a:spcPct val="200000"/>
              </a:lnSpc>
              <a:spcBef>
                <a:spcPts val="600"/>
              </a:spcBef>
              <a:buChar char="●"/>
            </a:pPr>
            <a:r>
              <a:rPr lang="en-US"/>
              <a:t>Configuration &amp; Management</a:t>
            </a:r>
            <a:br>
              <a:rPr lang="en-US"/>
            </a:b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4" name="Shape 174"/>
        <p:cNvGrpSpPr/>
        <p:nvPr/>
      </p:nvGrpSpPr>
      <p:grpSpPr>
        <a:xfrm>
          <a:off x="0" y="0"/>
          <a:ext cx="0" cy="0"/>
          <a:chOff x="0" y="0"/>
          <a:chExt cx="0" cy="0"/>
        </a:xfrm>
      </p:grpSpPr>
      <p:sp>
        <p:nvSpPr>
          <p:cNvPr id="175" name="Shape 175"/>
          <p:cNvSpPr txBox="1"/>
          <p:nvPr>
            <p:ph type="title"/>
          </p:nvPr>
        </p:nvSpPr>
        <p:spPr>
          <a:xfrm>
            <a:off x="628650" y="295900"/>
            <a:ext cx="7317900" cy="4224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SzPct val="25000"/>
              <a:buNone/>
            </a:pPr>
            <a:r>
              <a:rPr b="0" i="0" lang="en-US" sz="2400" u="none" cap="none" strike="noStrike">
                <a:solidFill>
                  <a:srgbClr val="262626"/>
                </a:solidFill>
                <a:latin typeface="Helvetica Neue"/>
                <a:ea typeface="Helvetica Neue"/>
                <a:cs typeface="Helvetica Neue"/>
                <a:sym typeface="Helvetica Neue"/>
              </a:rPr>
              <a:t>PHASE III - AR System Penetration Testing</a:t>
            </a:r>
          </a:p>
        </p:txBody>
      </p:sp>
      <p:sp>
        <p:nvSpPr>
          <p:cNvPr id="176" name="Shape 176"/>
          <p:cNvSpPr txBox="1"/>
          <p:nvPr/>
        </p:nvSpPr>
        <p:spPr>
          <a:xfrm>
            <a:off x="628650" y="718412"/>
            <a:ext cx="7886700" cy="322374"/>
          </a:xfrm>
          <a:prstGeom prst="rect">
            <a:avLst/>
          </a:prstGeom>
          <a:noFill/>
          <a:ln>
            <a:noFill/>
          </a:ln>
        </p:spPr>
        <p:txBody>
          <a:bodyPr anchorCtr="0" anchor="t" bIns="45700" lIns="91425" rIns="91425" tIns="45700">
            <a:noAutofit/>
          </a:bodyPr>
          <a:lstStyle/>
          <a:p>
            <a:pPr indent="-228600" lvl="0" marL="228600" marR="0" rtl="0" algn="l">
              <a:lnSpc>
                <a:spcPct val="100000"/>
              </a:lnSpc>
              <a:spcBef>
                <a:spcPts val="0"/>
              </a:spcBef>
              <a:spcAft>
                <a:spcPts val="0"/>
              </a:spcAft>
              <a:buClr>
                <a:srgbClr val="900000"/>
              </a:buClr>
              <a:buSzPct val="90000"/>
              <a:buFont typeface="Noto Sans Symbols"/>
              <a:buChar char="▪"/>
            </a:pPr>
            <a:r>
              <a:rPr b="0" i="1" lang="en-US" sz="1100" u="none" cap="none" strike="noStrike">
                <a:solidFill>
                  <a:srgbClr val="000099"/>
                </a:solidFill>
                <a:latin typeface="Helvetica Neue"/>
                <a:ea typeface="Helvetica Neue"/>
                <a:cs typeface="Helvetica Neue"/>
                <a:sym typeface="Helvetica Neue"/>
              </a:rPr>
              <a:t>Keep bullets and create an illustration for the topics. These graphics are poor – feel free to dice them up.</a:t>
            </a:r>
          </a:p>
        </p:txBody>
      </p:sp>
      <p:sp>
        <p:nvSpPr>
          <p:cNvPr id="177" name="Shape 177"/>
          <p:cNvSpPr txBox="1"/>
          <p:nvPr/>
        </p:nvSpPr>
        <p:spPr>
          <a:xfrm>
            <a:off x="628650" y="1258166"/>
            <a:ext cx="2861802" cy="1022917"/>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Clr>
                <a:srgbClr val="900000"/>
              </a:buClr>
              <a:buSzPct val="25000"/>
              <a:buFont typeface="Noto Sans Symbols"/>
              <a:buNone/>
            </a:pPr>
            <a:r>
              <a:rPr b="0" i="0" lang="en-US" sz="1400" u="none" cap="none" strike="noStrike">
                <a:solidFill>
                  <a:srgbClr val="07738C"/>
                </a:solidFill>
                <a:latin typeface="Helvetica Neue"/>
                <a:ea typeface="Helvetica Neue"/>
                <a:cs typeface="Helvetica Neue"/>
                <a:sym typeface="Helvetica Neue"/>
              </a:rPr>
              <a:t>Modes:</a:t>
            </a:r>
          </a:p>
          <a:p>
            <a:pPr indent="-228600" lvl="0" marL="228600" marR="0" rtl="0" algn="l">
              <a:lnSpc>
                <a:spcPct val="90000"/>
              </a:lnSpc>
              <a:spcBef>
                <a:spcPts val="1000"/>
              </a:spcBef>
              <a:spcAft>
                <a:spcPts val="0"/>
              </a:spcAft>
              <a:buClr>
                <a:srgbClr val="07738C"/>
              </a:buClr>
              <a:buSzPct val="90000"/>
              <a:buFont typeface="Noto Sans Symbols"/>
              <a:buChar char="▪"/>
            </a:pPr>
            <a:r>
              <a:rPr b="0" i="0" lang="en-US" sz="1400" u="none" cap="none" strike="noStrike">
                <a:solidFill>
                  <a:srgbClr val="07738C"/>
                </a:solidFill>
                <a:latin typeface="Helvetica Neue"/>
                <a:ea typeface="Helvetica Neue"/>
                <a:cs typeface="Helvetica Neue"/>
                <a:sym typeface="Helvetica Neue"/>
              </a:rPr>
              <a:t>AR as the endpoint</a:t>
            </a:r>
          </a:p>
          <a:p>
            <a:pPr indent="-228600" lvl="0" marL="228600" marR="0" rtl="0" algn="l">
              <a:lnSpc>
                <a:spcPct val="90000"/>
              </a:lnSpc>
              <a:spcBef>
                <a:spcPts val="1000"/>
              </a:spcBef>
              <a:spcAft>
                <a:spcPts val="0"/>
              </a:spcAft>
              <a:buClr>
                <a:srgbClr val="07738C"/>
              </a:buClr>
              <a:buSzPct val="90000"/>
              <a:buFont typeface="Noto Sans Symbols"/>
              <a:buChar char="▪"/>
            </a:pPr>
            <a:r>
              <a:rPr b="0" i="0" lang="en-US" sz="1400" u="none" cap="none" strike="noStrike">
                <a:solidFill>
                  <a:srgbClr val="07738C"/>
                </a:solidFill>
                <a:latin typeface="Helvetica Neue"/>
                <a:ea typeface="Helvetica Neue"/>
                <a:cs typeface="Helvetica Neue"/>
                <a:sym typeface="Helvetica Neue"/>
              </a:rPr>
              <a:t>AR as the inject point</a:t>
            </a:r>
          </a:p>
          <a:p>
            <a:pPr indent="-228600" lvl="0" marL="228600" marR="0" rtl="0" algn="l">
              <a:lnSpc>
                <a:spcPct val="90000"/>
              </a:lnSpc>
              <a:spcBef>
                <a:spcPts val="1000"/>
              </a:spcBef>
              <a:spcAft>
                <a:spcPts val="0"/>
              </a:spcAft>
              <a:buClr>
                <a:srgbClr val="07738C"/>
              </a:buClr>
              <a:buSzPct val="90000"/>
              <a:buFont typeface="Noto Sans Symbols"/>
              <a:buChar char="▪"/>
            </a:pPr>
            <a:r>
              <a:rPr b="0" i="0" lang="en-US" sz="1400" u="none" cap="none" strike="noStrike">
                <a:solidFill>
                  <a:srgbClr val="07738C"/>
                </a:solidFill>
                <a:latin typeface="Helvetica Neue"/>
                <a:ea typeface="Helvetica Neue"/>
                <a:cs typeface="Helvetica Neue"/>
                <a:sym typeface="Helvetica Neue"/>
              </a:rPr>
              <a:t>AR as a vector transition</a:t>
            </a:r>
          </a:p>
        </p:txBody>
      </p:sp>
      <p:sp>
        <p:nvSpPr>
          <p:cNvPr id="178" name="Shape 178"/>
          <p:cNvSpPr/>
          <p:nvPr/>
        </p:nvSpPr>
        <p:spPr>
          <a:xfrm>
            <a:off x="2933161" y="1677986"/>
            <a:ext cx="731519" cy="731519"/>
          </a:xfrm>
          <a:prstGeom prst="ellipse">
            <a:avLst/>
          </a:prstGeom>
          <a:solidFill>
            <a:srgbClr val="FF7F7F"/>
          </a:solidFill>
          <a:ln cap="flat" cmpd="sng" w="12700">
            <a:solidFill>
              <a:srgbClr val="8C0000"/>
            </a:solidFill>
            <a:prstDash val="solid"/>
            <a:miter/>
            <a:headEnd len="med" w="med" type="none"/>
            <a:tailEnd len="med" w="med" type="none"/>
          </a:ln>
        </p:spPr>
        <p:txBody>
          <a:bodyPr anchorCtr="0" anchor="ctr" bIns="45700" lIns="91425" rIns="91425" tIns="45700">
            <a:noAutofit/>
          </a:bodyPr>
          <a:lstStyle/>
          <a:p>
            <a:pPr indent="0" lvl="0" marL="0" marR="0" rtl="0" algn="ctr">
              <a:spcBef>
                <a:spcPts val="0"/>
              </a:spcBef>
              <a:buSzPct val="25000"/>
              <a:buNone/>
            </a:pPr>
            <a:r>
              <a:rPr b="1" i="0" lang="en-US" sz="1000" u="none" cap="none" strike="noStrike">
                <a:solidFill>
                  <a:srgbClr val="262626"/>
                </a:solidFill>
                <a:latin typeface="Arial"/>
                <a:ea typeface="Arial"/>
                <a:cs typeface="Arial"/>
                <a:sym typeface="Arial"/>
              </a:rPr>
              <a:t>End</a:t>
            </a:r>
          </a:p>
          <a:p>
            <a:pPr indent="0" lvl="0" marL="0" marR="0" rtl="0" algn="ctr">
              <a:spcBef>
                <a:spcPts val="0"/>
              </a:spcBef>
              <a:buSzPct val="25000"/>
              <a:buNone/>
            </a:pPr>
            <a:r>
              <a:rPr b="1" i="0" lang="en-US" sz="1000" u="none" cap="none" strike="noStrike">
                <a:solidFill>
                  <a:srgbClr val="262626"/>
                </a:solidFill>
                <a:latin typeface="Arial"/>
                <a:ea typeface="Arial"/>
                <a:cs typeface="Arial"/>
                <a:sym typeface="Arial"/>
              </a:rPr>
              <a:t>Point</a:t>
            </a:r>
          </a:p>
        </p:txBody>
      </p:sp>
      <p:pic>
        <p:nvPicPr>
          <p:cNvPr id="179" name="Shape 179"/>
          <p:cNvPicPr preferRelativeResize="0"/>
          <p:nvPr/>
        </p:nvPicPr>
        <p:blipFill rotWithShape="1">
          <a:blip r:embed="rId3">
            <a:alphaModFix/>
          </a:blip>
          <a:srcRect b="0" l="0" r="0" t="0"/>
          <a:stretch/>
        </p:blipFill>
        <p:spPr>
          <a:xfrm>
            <a:off x="4055498" y="1677986"/>
            <a:ext cx="2400300" cy="1314449"/>
          </a:xfrm>
          <a:prstGeom prst="rect">
            <a:avLst/>
          </a:prstGeom>
          <a:noFill/>
          <a:ln>
            <a:noFill/>
          </a:ln>
        </p:spPr>
      </p:pic>
      <p:pic>
        <p:nvPicPr>
          <p:cNvPr id="180" name="Shape 180"/>
          <p:cNvPicPr preferRelativeResize="0"/>
          <p:nvPr/>
        </p:nvPicPr>
        <p:blipFill rotWithShape="1">
          <a:blip r:embed="rId4">
            <a:alphaModFix/>
          </a:blip>
          <a:srcRect b="0" l="0" r="0" t="0"/>
          <a:stretch/>
        </p:blipFill>
        <p:spPr>
          <a:xfrm>
            <a:off x="6630028" y="1668461"/>
            <a:ext cx="2333625" cy="1323975"/>
          </a:xfrm>
          <a:prstGeom prst="rect">
            <a:avLst/>
          </a:prstGeom>
          <a:noFill/>
          <a:ln>
            <a:noFill/>
          </a:ln>
        </p:spPr>
      </p:pic>
      <p:sp>
        <p:nvSpPr>
          <p:cNvPr id="181" name="Shape 181"/>
          <p:cNvSpPr/>
          <p:nvPr/>
        </p:nvSpPr>
        <p:spPr>
          <a:xfrm>
            <a:off x="2086400" y="3342825"/>
            <a:ext cx="6877500" cy="702300"/>
          </a:xfrm>
          <a:prstGeom prst="rightArrow">
            <a:avLst>
              <a:gd fmla="val 47200" name="adj1"/>
              <a:gd fmla="val 50000" name="adj2"/>
            </a:avLst>
          </a:prstGeom>
          <a:gradFill>
            <a:gsLst>
              <a:gs pos="0">
                <a:srgbClr val="1077D2"/>
              </a:gs>
              <a:gs pos="100000">
                <a:srgbClr val="093153"/>
              </a:gs>
            </a:gsLst>
            <a:path path="circle">
              <a:fillToRect b="50%" l="50%" r="50%" t="50%"/>
            </a:path>
            <a:tileRect/>
          </a:gradFill>
          <a:ln cap="flat" cmpd="sng" w="12700">
            <a:solidFill>
              <a:srgbClr val="8C0000"/>
            </a:solidFill>
            <a:prstDash val="solid"/>
            <a:miter/>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Arial"/>
              <a:ea typeface="Arial"/>
              <a:cs typeface="Arial"/>
              <a:sym typeface="Arial"/>
            </a:endParaRPr>
          </a:p>
        </p:txBody>
      </p:sp>
      <p:sp>
        <p:nvSpPr>
          <p:cNvPr id="182" name="Shape 182"/>
          <p:cNvSpPr txBox="1"/>
          <p:nvPr>
            <p:ph idx="12" type="sldNum"/>
          </p:nvPr>
        </p:nvSpPr>
        <p:spPr>
          <a:xfrm>
            <a:off x="5701742" y="4695081"/>
            <a:ext cx="1105200" cy="2739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
        <p:nvSpPr>
          <p:cNvPr id="183" name="Shape 183"/>
          <p:cNvSpPr txBox="1"/>
          <p:nvPr/>
        </p:nvSpPr>
        <p:spPr>
          <a:xfrm>
            <a:off x="695600" y="3532725"/>
            <a:ext cx="1323900" cy="3225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Clr>
                <a:srgbClr val="900000"/>
              </a:buClr>
              <a:buSzPct val="25000"/>
              <a:buFont typeface="Noto Sans Symbols"/>
              <a:buNone/>
            </a:pPr>
            <a:r>
              <a:rPr b="0" i="0" lang="en-US" sz="1400" u="none" cap="none" strike="noStrike">
                <a:solidFill>
                  <a:srgbClr val="07738C"/>
                </a:solidFill>
                <a:latin typeface="Helvetica Neue"/>
                <a:ea typeface="Helvetica Neue"/>
                <a:cs typeface="Helvetica Neue"/>
                <a:sym typeface="Helvetica Neue"/>
              </a:rPr>
              <a:t>Methodology:</a:t>
            </a:r>
          </a:p>
        </p:txBody>
      </p:sp>
      <p:sp>
        <p:nvSpPr>
          <p:cNvPr id="184" name="Shape 184"/>
          <p:cNvSpPr txBox="1"/>
          <p:nvPr/>
        </p:nvSpPr>
        <p:spPr>
          <a:xfrm>
            <a:off x="2076800" y="3535025"/>
            <a:ext cx="6705900" cy="3225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Clr>
                <a:srgbClr val="900000"/>
              </a:buClr>
              <a:buSzPct val="25000"/>
              <a:buFont typeface="Noto Sans Symbols"/>
              <a:buNone/>
            </a:pPr>
            <a:r>
              <a:rPr b="1" i="0" lang="en-US" sz="1400" u="none" cap="none" strike="noStrike">
                <a:solidFill>
                  <a:schemeClr val="lt1"/>
                </a:solidFill>
                <a:latin typeface="Helvetica Neue"/>
                <a:ea typeface="Helvetica Neue"/>
                <a:cs typeface="Helvetica Neue"/>
                <a:sym typeface="Helvetica Neue"/>
              </a:rPr>
              <a:t>Pre-Test Assessment * Threat Scoping</a:t>
            </a:r>
            <a:r>
              <a:rPr b="1" lang="en-US">
                <a:solidFill>
                  <a:schemeClr val="lt1"/>
                </a:solidFill>
                <a:latin typeface="Helvetica Neue"/>
                <a:ea typeface="Helvetica Neue"/>
                <a:cs typeface="Helvetica Neue"/>
                <a:sym typeface="Helvetica Neue"/>
              </a:rPr>
              <a:t> * </a:t>
            </a:r>
            <a:r>
              <a:rPr b="1" i="0" lang="en-US" sz="1400" u="none" cap="none" strike="noStrike">
                <a:solidFill>
                  <a:schemeClr val="lt1"/>
                </a:solidFill>
                <a:latin typeface="Helvetica Neue"/>
                <a:ea typeface="Helvetica Neue"/>
                <a:cs typeface="Helvetica Neue"/>
                <a:sym typeface="Helvetica Neue"/>
              </a:rPr>
              <a:t>Vulnerability Analysis</a:t>
            </a:r>
            <a:r>
              <a:rPr b="1" lang="en-US">
                <a:solidFill>
                  <a:schemeClr val="lt1"/>
                </a:solidFill>
                <a:latin typeface="Helvetica Neue"/>
                <a:ea typeface="Helvetica Neue"/>
                <a:cs typeface="Helvetica Neue"/>
                <a:sym typeface="Helvetica Neue"/>
              </a:rPr>
              <a:t> * </a:t>
            </a:r>
            <a:r>
              <a:rPr b="1" i="0" lang="en-US" sz="1400" u="none" cap="none" strike="noStrike">
                <a:solidFill>
                  <a:schemeClr val="lt1"/>
                </a:solidFill>
                <a:latin typeface="Helvetica Neue"/>
                <a:ea typeface="Helvetica Neue"/>
                <a:cs typeface="Helvetica Neue"/>
                <a:sym typeface="Helvetica Neue"/>
              </a:rPr>
              <a:t>Exploitation</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9" name="Shape 189"/>
        <p:cNvGrpSpPr/>
        <p:nvPr/>
      </p:nvGrpSpPr>
      <p:grpSpPr>
        <a:xfrm>
          <a:off x="0" y="0"/>
          <a:ext cx="0" cy="0"/>
          <a:chOff x="0" y="0"/>
          <a:chExt cx="0" cy="0"/>
        </a:xfrm>
      </p:grpSpPr>
      <p:sp>
        <p:nvSpPr>
          <p:cNvPr id="190" name="Shape 190"/>
          <p:cNvSpPr txBox="1"/>
          <p:nvPr>
            <p:ph type="title"/>
          </p:nvPr>
        </p:nvSpPr>
        <p:spPr>
          <a:xfrm>
            <a:off x="628650" y="295900"/>
            <a:ext cx="7317900" cy="4224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SzPct val="25000"/>
              <a:buNone/>
            </a:pPr>
            <a:r>
              <a:rPr b="0" i="0" lang="en-US" sz="3200" u="none" cap="none" strike="noStrike">
                <a:solidFill>
                  <a:srgbClr val="000099"/>
                </a:solidFill>
                <a:latin typeface="Helvetica Neue"/>
                <a:ea typeface="Helvetica Neue"/>
                <a:cs typeface="Helvetica Neue"/>
                <a:sym typeface="Helvetica Neue"/>
              </a:rPr>
              <a:t>[FINDINGS / RESULTS]</a:t>
            </a:r>
          </a:p>
        </p:txBody>
      </p:sp>
      <p:sp>
        <p:nvSpPr>
          <p:cNvPr id="191" name="Shape 191"/>
          <p:cNvSpPr txBox="1"/>
          <p:nvPr/>
        </p:nvSpPr>
        <p:spPr>
          <a:xfrm>
            <a:off x="628650" y="865175"/>
            <a:ext cx="7886700" cy="1324505"/>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900000"/>
              </a:buClr>
              <a:buSzPct val="25000"/>
              <a:buFont typeface="Noto Sans Symbols"/>
              <a:buNone/>
            </a:pPr>
            <a:r>
              <a:rPr b="0" i="1" lang="en-US" sz="1100" u="none" cap="none" strike="noStrike">
                <a:solidFill>
                  <a:srgbClr val="000099"/>
                </a:solidFill>
                <a:latin typeface="Helvetica Neue"/>
                <a:ea typeface="Helvetica Neue"/>
                <a:cs typeface="Helvetica Neue"/>
                <a:sym typeface="Helvetica Neue"/>
              </a:rPr>
              <a:t>Discuss three key findings. Need an image to convey these points. Maybe DAQRI Smart Helmet vs. Tablet User</a:t>
            </a:r>
          </a:p>
          <a:p>
            <a:pPr indent="-228600" lvl="0" marL="228600" marR="0" rtl="0" algn="l">
              <a:lnSpc>
                <a:spcPct val="100000"/>
              </a:lnSpc>
              <a:spcBef>
                <a:spcPts val="0"/>
              </a:spcBef>
              <a:spcAft>
                <a:spcPts val="0"/>
              </a:spcAft>
              <a:buClr>
                <a:srgbClr val="900000"/>
              </a:buClr>
              <a:buSzPct val="90000"/>
              <a:buFont typeface="Noto Sans Symbols"/>
              <a:buChar char="▪"/>
            </a:pPr>
            <a:r>
              <a:rPr b="0" i="1" lang="en-US" sz="1100" u="none" cap="none" strike="noStrike">
                <a:solidFill>
                  <a:srgbClr val="000099"/>
                </a:solidFill>
                <a:latin typeface="Helvetica Neue"/>
                <a:ea typeface="Helvetica Neue"/>
                <a:cs typeface="Helvetica Neue"/>
                <a:sym typeface="Helvetica Neue"/>
              </a:rPr>
              <a:t>AR devices are significantly different than conventional mobile devices – in ways that open up new threats to the enterprise</a:t>
            </a:r>
          </a:p>
          <a:p>
            <a:pPr indent="-228600" lvl="0" marL="228600" marR="0" rtl="0" algn="l">
              <a:lnSpc>
                <a:spcPct val="100000"/>
              </a:lnSpc>
              <a:spcBef>
                <a:spcPts val="0"/>
              </a:spcBef>
              <a:spcAft>
                <a:spcPts val="0"/>
              </a:spcAft>
              <a:buClr>
                <a:srgbClr val="900000"/>
              </a:buClr>
              <a:buSzPct val="90000"/>
              <a:buFont typeface="Noto Sans Symbols"/>
              <a:buChar char="▪"/>
            </a:pPr>
            <a:r>
              <a:rPr b="0" i="1" lang="en-US" sz="1100" u="none" cap="none" strike="noStrike">
                <a:solidFill>
                  <a:srgbClr val="000099"/>
                </a:solidFill>
                <a:latin typeface="Helvetica Neue"/>
                <a:ea typeface="Helvetica Neue"/>
                <a:cs typeface="Helvetica Neue"/>
                <a:sym typeface="Helvetica Neue"/>
              </a:rPr>
              <a:t>Stakeholders have so far “passed the buck,” looking to others to provide cyber security</a:t>
            </a:r>
          </a:p>
          <a:p>
            <a:pPr indent="-228600" lvl="0" marL="228600" marR="0" rtl="0" algn="l">
              <a:lnSpc>
                <a:spcPct val="100000"/>
              </a:lnSpc>
              <a:spcBef>
                <a:spcPts val="0"/>
              </a:spcBef>
              <a:spcAft>
                <a:spcPts val="0"/>
              </a:spcAft>
              <a:buClr>
                <a:srgbClr val="900000"/>
              </a:buClr>
              <a:buSzPct val="90000"/>
              <a:buFont typeface="Noto Sans Symbols"/>
              <a:buChar char="▪"/>
            </a:pPr>
            <a:r>
              <a:rPr b="0" i="1" lang="en-US" sz="1100" u="none" cap="none" strike="noStrike">
                <a:solidFill>
                  <a:srgbClr val="000099"/>
                </a:solidFill>
                <a:latin typeface="Helvetica Neue"/>
                <a:ea typeface="Helvetica Neue"/>
                <a:cs typeface="Helvetica Neue"/>
                <a:sym typeface="Helvetica Neue"/>
              </a:rPr>
              <a:t>Using the concept of “security equivalence,” we were able to build on existing frameworks in related fields to build the AREA Wearable AR Security Framework and Test Protocol, which can be used to effectively characterize and evaluate AR device security threats.</a:t>
            </a:r>
          </a:p>
        </p:txBody>
      </p:sp>
      <p:pic>
        <p:nvPicPr>
          <p:cNvPr id="192" name="Shape 192"/>
          <p:cNvPicPr preferRelativeResize="0"/>
          <p:nvPr/>
        </p:nvPicPr>
        <p:blipFill rotWithShape="1">
          <a:blip r:embed="rId3">
            <a:alphaModFix/>
          </a:blip>
          <a:srcRect b="0" l="0" r="0" t="0"/>
          <a:stretch/>
        </p:blipFill>
        <p:spPr>
          <a:xfrm>
            <a:off x="836479" y="2336443"/>
            <a:ext cx="2283561" cy="2286000"/>
          </a:xfrm>
          <a:prstGeom prst="rect">
            <a:avLst/>
          </a:prstGeom>
          <a:noFill/>
          <a:ln>
            <a:noFill/>
          </a:ln>
        </p:spPr>
      </p:pic>
      <p:sp>
        <p:nvSpPr>
          <p:cNvPr id="193" name="Shape 193"/>
          <p:cNvSpPr txBox="1"/>
          <p:nvPr/>
        </p:nvSpPr>
        <p:spPr>
          <a:xfrm>
            <a:off x="3543300" y="3198510"/>
            <a:ext cx="556563"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800" u="none" cap="none" strike="noStrike">
                <a:solidFill>
                  <a:schemeClr val="dk1"/>
                </a:solidFill>
                <a:latin typeface="Arial"/>
                <a:ea typeface="Arial"/>
                <a:cs typeface="Arial"/>
                <a:sym typeface="Arial"/>
              </a:rPr>
              <a:t>VS.</a:t>
            </a:r>
          </a:p>
        </p:txBody>
      </p:sp>
      <p:pic>
        <p:nvPicPr>
          <p:cNvPr id="194" name="Shape 194"/>
          <p:cNvPicPr preferRelativeResize="0"/>
          <p:nvPr/>
        </p:nvPicPr>
        <p:blipFill rotWithShape="1">
          <a:blip r:embed="rId4">
            <a:alphaModFix/>
          </a:blip>
          <a:srcRect b="0" l="0" r="0" t="0"/>
          <a:stretch/>
        </p:blipFill>
        <p:spPr>
          <a:xfrm>
            <a:off x="4523121" y="2336443"/>
            <a:ext cx="2660639" cy="2286000"/>
          </a:xfrm>
          <a:prstGeom prst="rect">
            <a:avLst/>
          </a:prstGeom>
          <a:noFill/>
          <a:ln>
            <a:noFill/>
          </a:ln>
        </p:spPr>
      </p:pic>
      <p:sp>
        <p:nvSpPr>
          <p:cNvPr id="195" name="Shape 195"/>
          <p:cNvSpPr txBox="1"/>
          <p:nvPr/>
        </p:nvSpPr>
        <p:spPr>
          <a:xfrm>
            <a:off x="7889215" y="2783011"/>
            <a:ext cx="697627" cy="120032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lang="en-US" sz="7200">
                <a:solidFill>
                  <a:schemeClr val="dk1"/>
                </a:solidFill>
                <a:latin typeface="Arial"/>
                <a:ea typeface="Arial"/>
                <a:cs typeface="Arial"/>
                <a:sym typeface="Arial"/>
              </a:rPr>
              <a:t>?</a:t>
            </a:r>
          </a:p>
        </p:txBody>
      </p:sp>
      <p:sp>
        <p:nvSpPr>
          <p:cNvPr id="196" name="Shape 196"/>
          <p:cNvSpPr txBox="1"/>
          <p:nvPr>
            <p:ph idx="12" type="sldNum"/>
          </p:nvPr>
        </p:nvSpPr>
        <p:spPr>
          <a:xfrm>
            <a:off x="5701742" y="4695081"/>
            <a:ext cx="1105200" cy="2739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1" name="Shape 201"/>
        <p:cNvGrpSpPr/>
        <p:nvPr/>
      </p:nvGrpSpPr>
      <p:grpSpPr>
        <a:xfrm>
          <a:off x="0" y="0"/>
          <a:ext cx="0" cy="0"/>
          <a:chOff x="0" y="0"/>
          <a:chExt cx="0" cy="0"/>
        </a:xfrm>
      </p:grpSpPr>
      <p:sp>
        <p:nvSpPr>
          <p:cNvPr id="202" name="Shape 202"/>
          <p:cNvSpPr txBox="1"/>
          <p:nvPr>
            <p:ph type="title"/>
          </p:nvPr>
        </p:nvSpPr>
        <p:spPr>
          <a:xfrm>
            <a:off x="628650" y="295900"/>
            <a:ext cx="7317900" cy="4224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SzPct val="25000"/>
              <a:buNone/>
            </a:pPr>
            <a:r>
              <a:rPr b="0" i="0" lang="en-US" sz="3200" u="none" cap="none" strike="noStrike">
                <a:solidFill>
                  <a:srgbClr val="000099"/>
                </a:solidFill>
                <a:latin typeface="Helvetica Neue"/>
                <a:ea typeface="Helvetica Neue"/>
                <a:cs typeface="Helvetica Neue"/>
                <a:sym typeface="Helvetica Neue"/>
              </a:rPr>
              <a:t>[FRAMEWORK VALIDATION]</a:t>
            </a:r>
          </a:p>
        </p:txBody>
      </p:sp>
      <p:sp>
        <p:nvSpPr>
          <p:cNvPr id="203" name="Shape 203"/>
          <p:cNvSpPr txBox="1"/>
          <p:nvPr/>
        </p:nvSpPr>
        <p:spPr>
          <a:xfrm>
            <a:off x="628650" y="875075"/>
            <a:ext cx="4812300" cy="27924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Clr>
                <a:srgbClr val="900000"/>
              </a:buClr>
              <a:buSzPct val="25000"/>
              <a:buFont typeface="Noto Sans Symbols"/>
              <a:buNone/>
            </a:pPr>
            <a:r>
              <a:rPr i="1" lang="en-US" sz="1100">
                <a:solidFill>
                  <a:srgbClr val="000099"/>
                </a:solidFill>
                <a:latin typeface="Helvetica Neue"/>
                <a:ea typeface="Helvetica Neue"/>
                <a:cs typeface="Helvetica Neue"/>
                <a:sym typeface="Helvetica Neue"/>
              </a:rPr>
              <a:t>Concepts to be conveyed: Steps we took to validate our approach and findings:</a:t>
            </a:r>
          </a:p>
          <a:p>
            <a:pPr indent="-228600" lvl="0" marL="228600" marR="0" rtl="0" algn="l">
              <a:lnSpc>
                <a:spcPct val="100000"/>
              </a:lnSpc>
              <a:spcBef>
                <a:spcPts val="0"/>
              </a:spcBef>
              <a:spcAft>
                <a:spcPts val="0"/>
              </a:spcAft>
              <a:buClr>
                <a:srgbClr val="900000"/>
              </a:buClr>
              <a:buSzPct val="90000"/>
              <a:buFont typeface="Noto Sans Symbols"/>
              <a:buChar char="▪"/>
            </a:pPr>
            <a:r>
              <a:rPr i="1" lang="en-US" sz="1100">
                <a:solidFill>
                  <a:srgbClr val="000099"/>
                </a:solidFill>
                <a:latin typeface="Helvetica Neue"/>
                <a:ea typeface="Helvetica Neue"/>
                <a:cs typeface="Helvetica Neue"/>
                <a:sym typeface="Helvetica Neue"/>
              </a:rPr>
              <a:t>Hands-on device testing (keep these three pics)</a:t>
            </a:r>
          </a:p>
          <a:p>
            <a:pPr indent="-228600" lvl="0" marL="228600" marR="0" rtl="0" algn="l">
              <a:lnSpc>
                <a:spcPct val="100000"/>
              </a:lnSpc>
              <a:spcBef>
                <a:spcPts val="0"/>
              </a:spcBef>
              <a:spcAft>
                <a:spcPts val="0"/>
              </a:spcAft>
              <a:buClr>
                <a:srgbClr val="900000"/>
              </a:buClr>
              <a:buSzPct val="90000"/>
              <a:buFont typeface="Noto Sans Symbols"/>
              <a:buChar char="▪"/>
            </a:pPr>
            <a:r>
              <a:rPr i="1" lang="en-US" sz="1100">
                <a:solidFill>
                  <a:srgbClr val="000099"/>
                </a:solidFill>
                <a:latin typeface="Helvetica Neue"/>
                <a:ea typeface="Helvetica Neue"/>
                <a:cs typeface="Helvetica Neue"/>
                <a:sym typeface="Helvetica Neue"/>
              </a:rPr>
              <a:t>Industry interviews (some kind of graphic that represents interviewing folks)</a:t>
            </a:r>
          </a:p>
          <a:p>
            <a:pPr indent="0" lvl="0" marL="0" marR="0" rtl="0" algn="l">
              <a:lnSpc>
                <a:spcPct val="90000"/>
              </a:lnSpc>
              <a:spcBef>
                <a:spcPts val="1000"/>
              </a:spcBef>
              <a:spcAft>
                <a:spcPts val="0"/>
              </a:spcAft>
              <a:buClr>
                <a:srgbClr val="900000"/>
              </a:buClr>
              <a:buFont typeface="Noto Sans Symbols"/>
              <a:buNone/>
            </a:pPr>
            <a:r>
              <a:t/>
            </a:r>
            <a:endParaRPr i="1" sz="1100">
              <a:solidFill>
                <a:srgbClr val="000099"/>
              </a:solidFill>
              <a:latin typeface="Helvetica Neue"/>
              <a:ea typeface="Helvetica Neue"/>
              <a:cs typeface="Helvetica Neue"/>
              <a:sym typeface="Helvetica Neue"/>
            </a:endParaRPr>
          </a:p>
        </p:txBody>
      </p:sp>
      <p:sp>
        <p:nvSpPr>
          <p:cNvPr id="204" name="Shape 204"/>
          <p:cNvSpPr txBox="1"/>
          <p:nvPr/>
        </p:nvSpPr>
        <p:spPr>
          <a:xfrm>
            <a:off x="5701742" y="3579628"/>
            <a:ext cx="2656561" cy="1371483"/>
          </a:xfrm>
          <a:prstGeom prst="rect">
            <a:avLst/>
          </a:prstGeom>
          <a:noFill/>
          <a:ln>
            <a:noFill/>
          </a:ln>
        </p:spPr>
        <p:txBody>
          <a:bodyPr anchorCtr="0" anchor="t" bIns="45700" lIns="91425" rIns="91425" tIns="45700">
            <a:noAutofit/>
          </a:bodyPr>
          <a:lstStyle/>
          <a:p>
            <a:pPr indent="-228600" lvl="0" marL="228600" marR="0" rtl="0" algn="l">
              <a:lnSpc>
                <a:spcPct val="100000"/>
              </a:lnSpc>
              <a:spcBef>
                <a:spcPts val="0"/>
              </a:spcBef>
              <a:spcAft>
                <a:spcPts val="0"/>
              </a:spcAft>
              <a:buClr>
                <a:srgbClr val="900000"/>
              </a:buClr>
              <a:buFont typeface="Noto Sans Symbols"/>
              <a:buChar char="▪"/>
            </a:pPr>
            <a:r>
              <a:t/>
            </a:r>
            <a:endParaRPr/>
          </a:p>
        </p:txBody>
      </p:sp>
      <p:pic>
        <p:nvPicPr>
          <p:cNvPr id="205" name="Shape 205"/>
          <p:cNvPicPr preferRelativeResize="0"/>
          <p:nvPr/>
        </p:nvPicPr>
        <p:blipFill rotWithShape="1">
          <a:blip r:embed="rId3">
            <a:alphaModFix/>
          </a:blip>
          <a:srcRect b="0" l="0" r="0" t="0"/>
          <a:stretch/>
        </p:blipFill>
        <p:spPr>
          <a:xfrm>
            <a:off x="5500814" y="1179303"/>
            <a:ext cx="2326717" cy="2331474"/>
          </a:xfrm>
          <a:prstGeom prst="rect">
            <a:avLst/>
          </a:prstGeom>
          <a:noFill/>
          <a:ln>
            <a:noFill/>
          </a:ln>
        </p:spPr>
      </p:pic>
      <p:pic>
        <p:nvPicPr>
          <p:cNvPr id="206" name="Shape 206"/>
          <p:cNvPicPr preferRelativeResize="0"/>
          <p:nvPr/>
        </p:nvPicPr>
        <p:blipFill rotWithShape="1">
          <a:blip r:embed="rId4">
            <a:alphaModFix/>
          </a:blip>
          <a:srcRect b="0" l="0" r="0" t="0"/>
          <a:stretch/>
        </p:blipFill>
        <p:spPr>
          <a:xfrm>
            <a:off x="3364450" y="2435465"/>
            <a:ext cx="1986970" cy="2249010"/>
          </a:xfrm>
          <a:prstGeom prst="rect">
            <a:avLst/>
          </a:prstGeom>
          <a:noFill/>
          <a:ln>
            <a:noFill/>
          </a:ln>
        </p:spPr>
      </p:pic>
      <p:pic>
        <p:nvPicPr>
          <p:cNvPr id="207" name="Shape 207"/>
          <p:cNvPicPr preferRelativeResize="0"/>
          <p:nvPr/>
        </p:nvPicPr>
        <p:blipFill rotWithShape="1">
          <a:blip r:embed="rId5">
            <a:alphaModFix/>
          </a:blip>
          <a:srcRect b="0" l="0" r="0" t="0"/>
          <a:stretch/>
        </p:blipFill>
        <p:spPr>
          <a:xfrm>
            <a:off x="570270" y="2052725"/>
            <a:ext cx="2700000" cy="2025000"/>
          </a:xfrm>
          <a:prstGeom prst="rect">
            <a:avLst/>
          </a:prstGeom>
          <a:noFill/>
          <a:ln>
            <a:noFill/>
          </a:ln>
        </p:spPr>
      </p:pic>
      <p:sp>
        <p:nvSpPr>
          <p:cNvPr id="208" name="Shape 208"/>
          <p:cNvSpPr txBox="1"/>
          <p:nvPr>
            <p:ph idx="12" type="sldNum"/>
          </p:nvPr>
        </p:nvSpPr>
        <p:spPr>
          <a:xfrm>
            <a:off x="5701742" y="4695081"/>
            <a:ext cx="1105200" cy="2739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3" name="Shape 213"/>
        <p:cNvGrpSpPr/>
        <p:nvPr/>
      </p:nvGrpSpPr>
      <p:grpSpPr>
        <a:xfrm>
          <a:off x="0" y="0"/>
          <a:ext cx="0" cy="0"/>
          <a:chOff x="0" y="0"/>
          <a:chExt cx="0" cy="0"/>
        </a:xfrm>
      </p:grpSpPr>
      <p:sp>
        <p:nvSpPr>
          <p:cNvPr id="214" name="Shape 214"/>
          <p:cNvSpPr txBox="1"/>
          <p:nvPr>
            <p:ph type="title"/>
          </p:nvPr>
        </p:nvSpPr>
        <p:spPr>
          <a:xfrm>
            <a:off x="628650" y="295900"/>
            <a:ext cx="7317900" cy="4224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SzPct val="25000"/>
              <a:buNone/>
            </a:pPr>
            <a:r>
              <a:rPr b="0" i="0" lang="en-US" sz="3200" u="none" cap="none" strike="noStrike">
                <a:solidFill>
                  <a:srgbClr val="000099"/>
                </a:solidFill>
                <a:latin typeface="Helvetica Neue"/>
                <a:ea typeface="Helvetica Neue"/>
                <a:cs typeface="Helvetica Neue"/>
                <a:sym typeface="Helvetica Neue"/>
              </a:rPr>
              <a:t>[CALL TO ACTION]</a:t>
            </a:r>
          </a:p>
        </p:txBody>
      </p:sp>
      <p:sp>
        <p:nvSpPr>
          <p:cNvPr id="215" name="Shape 215"/>
          <p:cNvSpPr txBox="1"/>
          <p:nvPr/>
        </p:nvSpPr>
        <p:spPr>
          <a:xfrm>
            <a:off x="628650" y="806237"/>
            <a:ext cx="2537337" cy="2792363"/>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Clr>
                <a:srgbClr val="900000"/>
              </a:buClr>
              <a:buSzPct val="25000"/>
              <a:buFont typeface="Noto Sans Symbols"/>
              <a:buNone/>
            </a:pPr>
            <a:r>
              <a:rPr i="1" lang="en-US" sz="1100">
                <a:solidFill>
                  <a:srgbClr val="000099"/>
                </a:solidFill>
                <a:latin typeface="Helvetica Neue"/>
                <a:ea typeface="Helvetica Neue"/>
                <a:cs typeface="Helvetica Neue"/>
                <a:sym typeface="Helvetica Neue"/>
              </a:rPr>
              <a:t>Points to be conveyed:</a:t>
            </a:r>
          </a:p>
          <a:p>
            <a:pPr indent="-228600" lvl="0" marL="228600" marR="0" rtl="0" algn="l">
              <a:lnSpc>
                <a:spcPct val="100000"/>
              </a:lnSpc>
              <a:spcBef>
                <a:spcPts val="0"/>
              </a:spcBef>
              <a:spcAft>
                <a:spcPts val="0"/>
              </a:spcAft>
              <a:buClr>
                <a:srgbClr val="900000"/>
              </a:buClr>
              <a:buSzPct val="90000"/>
              <a:buFont typeface="Noto Sans Symbols"/>
              <a:buChar char="▪"/>
            </a:pPr>
            <a:r>
              <a:rPr i="1" lang="en-US" sz="1100">
                <a:solidFill>
                  <a:srgbClr val="000099"/>
                </a:solidFill>
                <a:latin typeface="Helvetica Neue"/>
                <a:ea typeface="Helvetica Neue"/>
                <a:cs typeface="Helvetica Neue"/>
                <a:sym typeface="Helvetica Neue"/>
              </a:rPr>
              <a:t>Enterprise AR Security is mission-critical </a:t>
            </a:r>
          </a:p>
          <a:p>
            <a:pPr indent="-228600" lvl="0" marL="228600" marR="0" rtl="0" algn="l">
              <a:lnSpc>
                <a:spcPct val="100000"/>
              </a:lnSpc>
              <a:spcBef>
                <a:spcPts val="0"/>
              </a:spcBef>
              <a:spcAft>
                <a:spcPts val="0"/>
              </a:spcAft>
              <a:buClr>
                <a:srgbClr val="900000"/>
              </a:buClr>
              <a:buSzPct val="90000"/>
              <a:buFont typeface="Noto Sans Symbols"/>
              <a:buChar char="▪"/>
            </a:pPr>
            <a:r>
              <a:rPr i="1" lang="en-US" sz="1100">
                <a:solidFill>
                  <a:srgbClr val="000099"/>
                </a:solidFill>
                <a:latin typeface="Helvetica Neue"/>
                <a:ea typeface="Helvetica Neue"/>
                <a:cs typeface="Helvetica Neue"/>
                <a:sym typeface="Helvetica Neue"/>
              </a:rPr>
              <a:t>It is a new animal that must be understood and addressed</a:t>
            </a:r>
          </a:p>
          <a:p>
            <a:pPr indent="-228600" lvl="0" marL="228600" marR="0" rtl="0" algn="l">
              <a:lnSpc>
                <a:spcPct val="100000"/>
              </a:lnSpc>
              <a:spcBef>
                <a:spcPts val="0"/>
              </a:spcBef>
              <a:spcAft>
                <a:spcPts val="0"/>
              </a:spcAft>
              <a:buClr>
                <a:srgbClr val="900000"/>
              </a:buClr>
              <a:buSzPct val="90000"/>
              <a:buFont typeface="Noto Sans Symbols"/>
              <a:buChar char="▪"/>
            </a:pPr>
            <a:r>
              <a:rPr i="1" lang="en-US" sz="1100">
                <a:solidFill>
                  <a:srgbClr val="000099"/>
                </a:solidFill>
                <a:latin typeface="Helvetica Neue"/>
                <a:ea typeface="Helvetica Neue"/>
                <a:cs typeface="Helvetica Neue"/>
                <a:sym typeface="Helvetica Neue"/>
              </a:rPr>
              <a:t>It takes everyone in the community working together</a:t>
            </a:r>
          </a:p>
          <a:p>
            <a:pPr indent="-228600" lvl="0" marL="228600" marR="0" rtl="0" algn="l">
              <a:lnSpc>
                <a:spcPct val="100000"/>
              </a:lnSpc>
              <a:spcBef>
                <a:spcPts val="0"/>
              </a:spcBef>
              <a:spcAft>
                <a:spcPts val="0"/>
              </a:spcAft>
              <a:buClr>
                <a:srgbClr val="900000"/>
              </a:buClr>
              <a:buSzPct val="90000"/>
              <a:buFont typeface="Noto Sans Symbols"/>
              <a:buChar char="▪"/>
            </a:pPr>
            <a:r>
              <a:rPr i="1" lang="en-US" sz="1100">
                <a:solidFill>
                  <a:srgbClr val="000099"/>
                </a:solidFill>
                <a:latin typeface="Helvetica Neue"/>
                <a:ea typeface="Helvetica Neue"/>
                <a:cs typeface="Helvetica Neue"/>
                <a:sym typeface="Helvetica Neue"/>
              </a:rPr>
              <a:t>It will be an ongoing dialogue</a:t>
            </a:r>
          </a:p>
          <a:p>
            <a:pPr indent="-228600" lvl="0" marL="228600" marR="0" rtl="0" algn="l">
              <a:lnSpc>
                <a:spcPct val="100000"/>
              </a:lnSpc>
              <a:spcBef>
                <a:spcPts val="0"/>
              </a:spcBef>
              <a:spcAft>
                <a:spcPts val="0"/>
              </a:spcAft>
              <a:buClr>
                <a:srgbClr val="900000"/>
              </a:buClr>
              <a:buSzPct val="90000"/>
              <a:buFont typeface="Noto Sans Symbols"/>
              <a:buChar char="▪"/>
            </a:pPr>
            <a:r>
              <a:rPr i="1" lang="en-US" sz="1100">
                <a:solidFill>
                  <a:srgbClr val="000099"/>
                </a:solidFill>
                <a:latin typeface="Helvetica Neue"/>
                <a:ea typeface="Helvetica Neue"/>
                <a:cs typeface="Helvetica Neue"/>
                <a:sym typeface="Helvetica Neue"/>
              </a:rPr>
              <a:t>You should hire Brainwaive today to help you work the problem.</a:t>
            </a:r>
          </a:p>
          <a:p>
            <a:pPr indent="-228600" lvl="0" marL="228600" marR="0" rtl="0" algn="l">
              <a:lnSpc>
                <a:spcPct val="100000"/>
              </a:lnSpc>
              <a:spcBef>
                <a:spcPts val="0"/>
              </a:spcBef>
              <a:spcAft>
                <a:spcPts val="0"/>
              </a:spcAft>
              <a:buClr>
                <a:srgbClr val="900000"/>
              </a:buClr>
              <a:buSzPct val="90000"/>
              <a:buFont typeface="Noto Sans Symbols"/>
              <a:buChar char="▪"/>
            </a:pPr>
            <a:r>
              <a:rPr i="1" lang="en-US" sz="1100">
                <a:solidFill>
                  <a:srgbClr val="000099"/>
                </a:solidFill>
                <a:latin typeface="Helvetica Neue"/>
                <a:ea typeface="Helvetica Neue"/>
                <a:cs typeface="Helvetica Neue"/>
                <a:sym typeface="Helvetica Neue"/>
              </a:rPr>
              <a:t>Maybe an illustration of the community working together somehow</a:t>
            </a:r>
          </a:p>
        </p:txBody>
      </p:sp>
      <p:grpSp>
        <p:nvGrpSpPr>
          <p:cNvPr id="216" name="Shape 216"/>
          <p:cNvGrpSpPr/>
          <p:nvPr/>
        </p:nvGrpSpPr>
        <p:grpSpPr>
          <a:xfrm>
            <a:off x="3671175" y="541184"/>
            <a:ext cx="4061131" cy="4061131"/>
            <a:chOff x="1017433" y="1434"/>
            <a:chExt cx="4061131" cy="4061131"/>
          </a:xfrm>
        </p:grpSpPr>
        <p:sp>
          <p:nvSpPr>
            <p:cNvPr id="217" name="Shape 217"/>
            <p:cNvSpPr/>
            <p:nvPr/>
          </p:nvSpPr>
          <p:spPr>
            <a:xfrm>
              <a:off x="1384812" y="368812"/>
              <a:ext cx="3326372" cy="3326372"/>
            </a:xfrm>
            <a:prstGeom prst="blockArc">
              <a:avLst>
                <a:gd fmla="val 13500000" name="adj1"/>
                <a:gd fmla="val 16200000" name="adj2"/>
                <a:gd fmla="val 3428" name="adj3"/>
              </a:avLst>
            </a:prstGeom>
            <a:solidFill>
              <a:srgbClr val="07738C"/>
            </a:solidFill>
            <a:ln>
              <a:noFill/>
            </a:ln>
          </p:spPr>
          <p:txBody>
            <a:bodyPr anchorCtr="0" anchor="ctr" bIns="91425" lIns="91425" rIns="91425" tIns="91425">
              <a:noAutofit/>
            </a:bodyPr>
            <a:lstStyle/>
            <a:p>
              <a:pPr lvl="0">
                <a:spcBef>
                  <a:spcPts val="0"/>
                </a:spcBef>
                <a:buNone/>
              </a:pPr>
              <a:r>
                <a:t/>
              </a:r>
              <a:endParaRPr/>
            </a:p>
          </p:txBody>
        </p:sp>
        <p:sp>
          <p:nvSpPr>
            <p:cNvPr id="218" name="Shape 218"/>
            <p:cNvSpPr/>
            <p:nvPr/>
          </p:nvSpPr>
          <p:spPr>
            <a:xfrm>
              <a:off x="1384812" y="368812"/>
              <a:ext cx="3326372" cy="3326372"/>
            </a:xfrm>
            <a:prstGeom prst="blockArc">
              <a:avLst>
                <a:gd fmla="val 10800000" name="adj1"/>
                <a:gd fmla="val 13500000" name="adj2"/>
                <a:gd fmla="val 3428" name="adj3"/>
              </a:avLst>
            </a:prstGeom>
            <a:solidFill>
              <a:srgbClr val="07738C"/>
            </a:solidFill>
            <a:ln>
              <a:noFill/>
            </a:ln>
          </p:spPr>
          <p:txBody>
            <a:bodyPr anchorCtr="0" anchor="ctr" bIns="91425" lIns="91425" rIns="91425" tIns="91425">
              <a:noAutofit/>
            </a:bodyPr>
            <a:lstStyle/>
            <a:p>
              <a:pPr lvl="0">
                <a:spcBef>
                  <a:spcPts val="0"/>
                </a:spcBef>
                <a:buNone/>
              </a:pPr>
              <a:r>
                <a:t/>
              </a:r>
              <a:endParaRPr/>
            </a:p>
          </p:txBody>
        </p:sp>
        <p:sp>
          <p:nvSpPr>
            <p:cNvPr id="219" name="Shape 219"/>
            <p:cNvSpPr/>
            <p:nvPr/>
          </p:nvSpPr>
          <p:spPr>
            <a:xfrm>
              <a:off x="1384812" y="368812"/>
              <a:ext cx="3326372" cy="3326372"/>
            </a:xfrm>
            <a:prstGeom prst="blockArc">
              <a:avLst>
                <a:gd fmla="val 8100000" name="adj1"/>
                <a:gd fmla="val 10800000" name="adj2"/>
                <a:gd fmla="val 3428" name="adj3"/>
              </a:avLst>
            </a:prstGeom>
            <a:solidFill>
              <a:srgbClr val="07738C"/>
            </a:solidFill>
            <a:ln>
              <a:noFill/>
            </a:ln>
          </p:spPr>
          <p:txBody>
            <a:bodyPr anchorCtr="0" anchor="ctr" bIns="91425" lIns="91425" rIns="91425" tIns="91425">
              <a:noAutofit/>
            </a:bodyPr>
            <a:lstStyle/>
            <a:p>
              <a:pPr lvl="0">
                <a:spcBef>
                  <a:spcPts val="0"/>
                </a:spcBef>
                <a:buNone/>
              </a:pPr>
              <a:r>
                <a:t/>
              </a:r>
              <a:endParaRPr/>
            </a:p>
          </p:txBody>
        </p:sp>
        <p:sp>
          <p:nvSpPr>
            <p:cNvPr id="220" name="Shape 220"/>
            <p:cNvSpPr/>
            <p:nvPr/>
          </p:nvSpPr>
          <p:spPr>
            <a:xfrm>
              <a:off x="1384812" y="368812"/>
              <a:ext cx="3326372" cy="3326372"/>
            </a:xfrm>
            <a:prstGeom prst="blockArc">
              <a:avLst>
                <a:gd fmla="val 5400000" name="adj1"/>
                <a:gd fmla="val 8100000" name="adj2"/>
                <a:gd fmla="val 3428" name="adj3"/>
              </a:avLst>
            </a:prstGeom>
            <a:solidFill>
              <a:srgbClr val="07738C"/>
            </a:solidFill>
            <a:ln>
              <a:noFill/>
            </a:ln>
          </p:spPr>
          <p:txBody>
            <a:bodyPr anchorCtr="0" anchor="ctr" bIns="91425" lIns="91425" rIns="91425" tIns="91425">
              <a:noAutofit/>
            </a:bodyPr>
            <a:lstStyle/>
            <a:p>
              <a:pPr lvl="0">
                <a:spcBef>
                  <a:spcPts val="0"/>
                </a:spcBef>
                <a:buNone/>
              </a:pPr>
              <a:r>
                <a:t/>
              </a:r>
              <a:endParaRPr/>
            </a:p>
          </p:txBody>
        </p:sp>
        <p:sp>
          <p:nvSpPr>
            <p:cNvPr id="221" name="Shape 221"/>
            <p:cNvSpPr/>
            <p:nvPr/>
          </p:nvSpPr>
          <p:spPr>
            <a:xfrm>
              <a:off x="1384812" y="368812"/>
              <a:ext cx="3326372" cy="3326372"/>
            </a:xfrm>
            <a:prstGeom prst="blockArc">
              <a:avLst>
                <a:gd fmla="val 2700000" name="adj1"/>
                <a:gd fmla="val 5400000" name="adj2"/>
                <a:gd fmla="val 3428" name="adj3"/>
              </a:avLst>
            </a:prstGeom>
            <a:solidFill>
              <a:srgbClr val="07738C"/>
            </a:solidFill>
            <a:ln>
              <a:noFill/>
            </a:ln>
          </p:spPr>
          <p:txBody>
            <a:bodyPr anchorCtr="0" anchor="ctr" bIns="91425" lIns="91425" rIns="91425" tIns="91425">
              <a:noAutofit/>
            </a:bodyPr>
            <a:lstStyle/>
            <a:p>
              <a:pPr lvl="0">
                <a:spcBef>
                  <a:spcPts val="0"/>
                </a:spcBef>
                <a:buNone/>
              </a:pPr>
              <a:r>
                <a:t/>
              </a:r>
              <a:endParaRPr/>
            </a:p>
          </p:txBody>
        </p:sp>
        <p:sp>
          <p:nvSpPr>
            <p:cNvPr id="222" name="Shape 222"/>
            <p:cNvSpPr/>
            <p:nvPr/>
          </p:nvSpPr>
          <p:spPr>
            <a:xfrm>
              <a:off x="1384812" y="368812"/>
              <a:ext cx="3326372" cy="3326372"/>
            </a:xfrm>
            <a:prstGeom prst="blockArc">
              <a:avLst>
                <a:gd fmla="val 0" name="adj1"/>
                <a:gd fmla="val 2700000" name="adj2"/>
                <a:gd fmla="val 3428" name="adj3"/>
              </a:avLst>
            </a:prstGeom>
            <a:solidFill>
              <a:srgbClr val="07738C"/>
            </a:solidFill>
            <a:ln>
              <a:noFill/>
            </a:ln>
          </p:spPr>
          <p:txBody>
            <a:bodyPr anchorCtr="0" anchor="ctr" bIns="91425" lIns="91425" rIns="91425" tIns="91425">
              <a:noAutofit/>
            </a:bodyPr>
            <a:lstStyle/>
            <a:p>
              <a:pPr lvl="0">
                <a:spcBef>
                  <a:spcPts val="0"/>
                </a:spcBef>
                <a:buNone/>
              </a:pPr>
              <a:r>
                <a:t/>
              </a:r>
              <a:endParaRPr/>
            </a:p>
          </p:txBody>
        </p:sp>
        <p:sp>
          <p:nvSpPr>
            <p:cNvPr id="223" name="Shape 223"/>
            <p:cNvSpPr/>
            <p:nvPr/>
          </p:nvSpPr>
          <p:spPr>
            <a:xfrm>
              <a:off x="1384812" y="368812"/>
              <a:ext cx="3326372" cy="3326372"/>
            </a:xfrm>
            <a:prstGeom prst="blockArc">
              <a:avLst>
                <a:gd fmla="val 18900000" name="adj1"/>
                <a:gd fmla="val 0" name="adj2"/>
                <a:gd fmla="val 3428" name="adj3"/>
              </a:avLst>
            </a:prstGeom>
            <a:solidFill>
              <a:srgbClr val="07738C"/>
            </a:solidFill>
            <a:ln>
              <a:noFill/>
            </a:ln>
          </p:spPr>
          <p:txBody>
            <a:bodyPr anchorCtr="0" anchor="ctr" bIns="91425" lIns="91425" rIns="91425" tIns="91425">
              <a:noAutofit/>
            </a:bodyPr>
            <a:lstStyle/>
            <a:p>
              <a:pPr lvl="0">
                <a:spcBef>
                  <a:spcPts val="0"/>
                </a:spcBef>
                <a:buNone/>
              </a:pPr>
              <a:r>
                <a:t/>
              </a:r>
              <a:endParaRPr/>
            </a:p>
          </p:txBody>
        </p:sp>
        <p:sp>
          <p:nvSpPr>
            <p:cNvPr id="224" name="Shape 224"/>
            <p:cNvSpPr/>
            <p:nvPr/>
          </p:nvSpPr>
          <p:spPr>
            <a:xfrm>
              <a:off x="1384812" y="368812"/>
              <a:ext cx="3326372" cy="3326372"/>
            </a:xfrm>
            <a:prstGeom prst="blockArc">
              <a:avLst>
                <a:gd fmla="val 16200000" name="adj1"/>
                <a:gd fmla="val 18900000" name="adj2"/>
                <a:gd fmla="val 3428" name="adj3"/>
              </a:avLst>
            </a:prstGeom>
            <a:solidFill>
              <a:srgbClr val="07738C"/>
            </a:solidFill>
            <a:ln>
              <a:noFill/>
            </a:ln>
          </p:spPr>
          <p:txBody>
            <a:bodyPr anchorCtr="0" anchor="ctr" bIns="91425" lIns="91425" rIns="91425" tIns="91425">
              <a:noAutofit/>
            </a:bodyPr>
            <a:lstStyle/>
            <a:p>
              <a:pPr lvl="0">
                <a:spcBef>
                  <a:spcPts val="0"/>
                </a:spcBef>
                <a:buNone/>
              </a:pPr>
              <a:r>
                <a:t/>
              </a:r>
              <a:endParaRPr/>
            </a:p>
          </p:txBody>
        </p:sp>
        <p:sp>
          <p:nvSpPr>
            <p:cNvPr id="225" name="Shape 225"/>
            <p:cNvSpPr/>
            <p:nvPr/>
          </p:nvSpPr>
          <p:spPr>
            <a:xfrm>
              <a:off x="2482452" y="1466453"/>
              <a:ext cx="1131092" cy="1131092"/>
            </a:xfrm>
            <a:prstGeom prst="ellipse">
              <a:avLst/>
            </a:prstGeom>
            <a:solidFill>
              <a:srgbClr val="07738C"/>
            </a:solidFill>
            <a:ln cap="flat" cmpd="sng" w="12700">
              <a:solidFill>
                <a:schemeClr val="lt1"/>
              </a:solidFill>
              <a:prstDash val="solid"/>
              <a:miter/>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26" name="Shape 226"/>
            <p:cNvSpPr txBox="1"/>
            <p:nvPr/>
          </p:nvSpPr>
          <p:spPr>
            <a:xfrm>
              <a:off x="2648098" y="1632098"/>
              <a:ext cx="799802" cy="799802"/>
            </a:xfrm>
            <a:prstGeom prst="rect">
              <a:avLst/>
            </a:prstGeom>
            <a:solidFill>
              <a:srgbClr val="07738C"/>
            </a:solidFill>
            <a:ln>
              <a:noFill/>
            </a:ln>
          </p:spPr>
          <p:txBody>
            <a:bodyPr anchorCtr="0" anchor="ctr" bIns="16500" lIns="16500" rIns="16500" tIns="16500">
              <a:noAutofit/>
            </a:bodyPr>
            <a:lstStyle/>
            <a:p>
              <a:pPr indent="0" lvl="0" marL="0" marR="0" rtl="0" algn="ctr">
                <a:lnSpc>
                  <a:spcPct val="90000"/>
                </a:lnSpc>
                <a:spcBef>
                  <a:spcPts val="0"/>
                </a:spcBef>
                <a:spcAft>
                  <a:spcPts val="0"/>
                </a:spcAft>
                <a:buClr>
                  <a:schemeClr val="lt1"/>
                </a:buClr>
                <a:buSzPct val="25000"/>
                <a:buFont typeface="Arial"/>
                <a:buNone/>
              </a:pPr>
              <a:r>
                <a:rPr lang="en-US" sz="1300">
                  <a:solidFill>
                    <a:schemeClr val="lt1"/>
                  </a:solidFill>
                  <a:latin typeface="Arial"/>
                  <a:ea typeface="Arial"/>
                  <a:cs typeface="Arial"/>
                  <a:sym typeface="Arial"/>
                </a:rPr>
                <a:t>Secure Enterprise AR Solutions</a:t>
              </a:r>
            </a:p>
          </p:txBody>
        </p:sp>
        <p:sp>
          <p:nvSpPr>
            <p:cNvPr id="227" name="Shape 227"/>
            <p:cNvSpPr/>
            <p:nvPr/>
          </p:nvSpPr>
          <p:spPr>
            <a:xfrm>
              <a:off x="2652116" y="1434"/>
              <a:ext cx="791765" cy="791765"/>
            </a:xfrm>
            <a:prstGeom prst="ellipse">
              <a:avLst/>
            </a:prstGeom>
            <a:solidFill>
              <a:srgbClr val="07738C"/>
            </a:solidFill>
            <a:ln cap="flat" cmpd="sng" w="12700">
              <a:solidFill>
                <a:schemeClr val="lt1"/>
              </a:solidFill>
              <a:prstDash val="solid"/>
              <a:miter/>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28" name="Shape 228"/>
            <p:cNvSpPr txBox="1"/>
            <p:nvPr/>
          </p:nvSpPr>
          <p:spPr>
            <a:xfrm>
              <a:off x="2768067" y="117384"/>
              <a:ext cx="559862" cy="559862"/>
            </a:xfrm>
            <a:prstGeom prst="rect">
              <a:avLst/>
            </a:prstGeom>
            <a:solidFill>
              <a:srgbClr val="07738C"/>
            </a:solidFill>
            <a:ln>
              <a:noFill/>
            </a:ln>
          </p:spPr>
          <p:txBody>
            <a:bodyPr anchorCtr="0" anchor="ctr" bIns="10150" lIns="10150" rIns="10150" tIns="10150">
              <a:noAutofit/>
            </a:bodyPr>
            <a:lstStyle/>
            <a:p>
              <a:pPr indent="0" lvl="0" marL="0" marR="0" rtl="0" algn="ctr">
                <a:lnSpc>
                  <a:spcPct val="90000"/>
                </a:lnSpc>
                <a:spcBef>
                  <a:spcPts val="0"/>
                </a:spcBef>
                <a:spcAft>
                  <a:spcPts val="0"/>
                </a:spcAft>
                <a:buClr>
                  <a:schemeClr val="lt1"/>
                </a:buClr>
                <a:buSzPct val="25000"/>
                <a:buFont typeface="Arial"/>
                <a:buNone/>
              </a:pPr>
              <a:r>
                <a:rPr b="1" i="1" lang="en-US" sz="800">
                  <a:solidFill>
                    <a:schemeClr val="lt1"/>
                  </a:solidFill>
                  <a:latin typeface="Arial"/>
                  <a:ea typeface="Arial"/>
                  <a:cs typeface="Arial"/>
                  <a:sym typeface="Arial"/>
                </a:rPr>
                <a:t>end users</a:t>
              </a:r>
            </a:p>
          </p:txBody>
        </p:sp>
        <p:sp>
          <p:nvSpPr>
            <p:cNvPr id="229" name="Shape 229"/>
            <p:cNvSpPr/>
            <p:nvPr/>
          </p:nvSpPr>
          <p:spPr>
            <a:xfrm>
              <a:off x="3808012" y="480220"/>
              <a:ext cx="791765" cy="791765"/>
            </a:xfrm>
            <a:prstGeom prst="ellipse">
              <a:avLst/>
            </a:prstGeom>
            <a:solidFill>
              <a:srgbClr val="07738C"/>
            </a:solidFill>
            <a:ln cap="flat" cmpd="sng" w="12700">
              <a:solidFill>
                <a:schemeClr val="lt1"/>
              </a:solidFill>
              <a:prstDash val="solid"/>
              <a:miter/>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30" name="Shape 230"/>
            <p:cNvSpPr txBox="1"/>
            <p:nvPr/>
          </p:nvSpPr>
          <p:spPr>
            <a:xfrm>
              <a:off x="3923962" y="596172"/>
              <a:ext cx="559862" cy="559862"/>
            </a:xfrm>
            <a:prstGeom prst="rect">
              <a:avLst/>
            </a:prstGeom>
            <a:solidFill>
              <a:srgbClr val="07738C"/>
            </a:solidFill>
            <a:ln>
              <a:noFill/>
            </a:ln>
          </p:spPr>
          <p:txBody>
            <a:bodyPr anchorCtr="0" anchor="ctr" bIns="10150" lIns="10150" rIns="10150" tIns="10150">
              <a:noAutofit/>
            </a:bodyPr>
            <a:lstStyle/>
            <a:p>
              <a:pPr indent="0" lvl="0" marL="0" marR="0" rtl="0" algn="ctr">
                <a:lnSpc>
                  <a:spcPct val="90000"/>
                </a:lnSpc>
                <a:spcBef>
                  <a:spcPts val="0"/>
                </a:spcBef>
                <a:spcAft>
                  <a:spcPts val="0"/>
                </a:spcAft>
                <a:buClr>
                  <a:schemeClr val="lt1"/>
                </a:buClr>
                <a:buSzPct val="25000"/>
                <a:buFont typeface="Arial"/>
                <a:buNone/>
              </a:pPr>
              <a:r>
                <a:rPr b="1" i="1" lang="en-US" sz="800">
                  <a:solidFill>
                    <a:schemeClr val="lt1"/>
                  </a:solidFill>
                  <a:latin typeface="Arial"/>
                  <a:ea typeface="Arial"/>
                  <a:cs typeface="Arial"/>
                  <a:sym typeface="Arial"/>
                </a:rPr>
                <a:t>enterprise</a:t>
              </a:r>
            </a:p>
          </p:txBody>
        </p:sp>
        <p:sp>
          <p:nvSpPr>
            <p:cNvPr id="231" name="Shape 231"/>
            <p:cNvSpPr/>
            <p:nvPr/>
          </p:nvSpPr>
          <p:spPr>
            <a:xfrm>
              <a:off x="4286800" y="1636116"/>
              <a:ext cx="791765" cy="791765"/>
            </a:xfrm>
            <a:prstGeom prst="ellipse">
              <a:avLst/>
            </a:prstGeom>
            <a:solidFill>
              <a:srgbClr val="07738C"/>
            </a:solidFill>
            <a:ln cap="flat" cmpd="sng" w="12700">
              <a:solidFill>
                <a:schemeClr val="lt1"/>
              </a:solidFill>
              <a:prstDash val="solid"/>
              <a:miter/>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32" name="Shape 232"/>
            <p:cNvSpPr txBox="1"/>
            <p:nvPr/>
          </p:nvSpPr>
          <p:spPr>
            <a:xfrm>
              <a:off x="4402751" y="1752067"/>
              <a:ext cx="559862" cy="559862"/>
            </a:xfrm>
            <a:prstGeom prst="rect">
              <a:avLst/>
            </a:prstGeom>
            <a:solidFill>
              <a:srgbClr val="07738C"/>
            </a:solidFill>
            <a:ln>
              <a:noFill/>
            </a:ln>
          </p:spPr>
          <p:txBody>
            <a:bodyPr anchorCtr="0" anchor="ctr" bIns="10150" lIns="10150" rIns="10150" tIns="10150">
              <a:noAutofit/>
            </a:bodyPr>
            <a:lstStyle/>
            <a:p>
              <a:pPr indent="0" lvl="0" marL="0" marR="0" rtl="0" algn="ctr">
                <a:lnSpc>
                  <a:spcPct val="90000"/>
                </a:lnSpc>
                <a:spcBef>
                  <a:spcPts val="0"/>
                </a:spcBef>
                <a:spcAft>
                  <a:spcPts val="0"/>
                </a:spcAft>
                <a:buClr>
                  <a:schemeClr val="lt1"/>
                </a:buClr>
                <a:buSzPct val="25000"/>
                <a:buFont typeface="Arial"/>
                <a:buNone/>
              </a:pPr>
              <a:r>
                <a:rPr b="1" i="1" lang="en-US" sz="800">
                  <a:solidFill>
                    <a:schemeClr val="lt1"/>
                  </a:solidFill>
                  <a:latin typeface="Arial"/>
                  <a:ea typeface="Arial"/>
                  <a:cs typeface="Arial"/>
                  <a:sym typeface="Arial"/>
                </a:rPr>
                <a:t>industry orgs</a:t>
              </a:r>
            </a:p>
          </p:txBody>
        </p:sp>
        <p:sp>
          <p:nvSpPr>
            <p:cNvPr id="233" name="Shape 233"/>
            <p:cNvSpPr/>
            <p:nvPr/>
          </p:nvSpPr>
          <p:spPr>
            <a:xfrm>
              <a:off x="3808012" y="2792011"/>
              <a:ext cx="791765" cy="791765"/>
            </a:xfrm>
            <a:prstGeom prst="ellipse">
              <a:avLst/>
            </a:prstGeom>
            <a:solidFill>
              <a:srgbClr val="07738C"/>
            </a:solidFill>
            <a:ln cap="flat" cmpd="sng" w="12700">
              <a:solidFill>
                <a:schemeClr val="lt1"/>
              </a:solidFill>
              <a:prstDash val="solid"/>
              <a:miter/>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34" name="Shape 234"/>
            <p:cNvSpPr txBox="1"/>
            <p:nvPr/>
          </p:nvSpPr>
          <p:spPr>
            <a:xfrm>
              <a:off x="3923962" y="2907963"/>
              <a:ext cx="559862" cy="559862"/>
            </a:xfrm>
            <a:prstGeom prst="rect">
              <a:avLst/>
            </a:prstGeom>
            <a:solidFill>
              <a:srgbClr val="07738C"/>
            </a:solidFill>
            <a:ln>
              <a:noFill/>
            </a:ln>
          </p:spPr>
          <p:txBody>
            <a:bodyPr anchorCtr="0" anchor="ctr" bIns="10150" lIns="10150" rIns="10150" tIns="10150">
              <a:noAutofit/>
            </a:bodyPr>
            <a:lstStyle/>
            <a:p>
              <a:pPr indent="0" lvl="0" marL="0" marR="0" rtl="0" algn="ctr">
                <a:lnSpc>
                  <a:spcPct val="90000"/>
                </a:lnSpc>
                <a:spcBef>
                  <a:spcPts val="0"/>
                </a:spcBef>
                <a:spcAft>
                  <a:spcPts val="0"/>
                </a:spcAft>
                <a:buClr>
                  <a:schemeClr val="lt1"/>
                </a:buClr>
                <a:buSzPct val="25000"/>
                <a:buFont typeface="Arial"/>
                <a:buNone/>
              </a:pPr>
              <a:r>
                <a:rPr b="1" i="1" lang="en-US" sz="800">
                  <a:solidFill>
                    <a:schemeClr val="lt1"/>
                  </a:solidFill>
                  <a:latin typeface="Arial"/>
                  <a:ea typeface="Arial"/>
                  <a:cs typeface="Arial"/>
                  <a:sym typeface="Arial"/>
                </a:rPr>
                <a:t>device vendors</a:t>
              </a:r>
            </a:p>
          </p:txBody>
        </p:sp>
        <p:sp>
          <p:nvSpPr>
            <p:cNvPr id="235" name="Shape 235"/>
            <p:cNvSpPr/>
            <p:nvPr/>
          </p:nvSpPr>
          <p:spPr>
            <a:xfrm>
              <a:off x="2652116" y="3270800"/>
              <a:ext cx="791765" cy="791765"/>
            </a:xfrm>
            <a:prstGeom prst="ellipse">
              <a:avLst/>
            </a:prstGeom>
            <a:solidFill>
              <a:srgbClr val="07738C"/>
            </a:solidFill>
            <a:ln cap="flat" cmpd="sng" w="12700">
              <a:solidFill>
                <a:schemeClr val="lt1"/>
              </a:solidFill>
              <a:prstDash val="solid"/>
              <a:miter/>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36" name="Shape 236"/>
            <p:cNvSpPr txBox="1"/>
            <p:nvPr/>
          </p:nvSpPr>
          <p:spPr>
            <a:xfrm>
              <a:off x="2768067" y="3386751"/>
              <a:ext cx="559862" cy="559862"/>
            </a:xfrm>
            <a:prstGeom prst="rect">
              <a:avLst/>
            </a:prstGeom>
            <a:solidFill>
              <a:srgbClr val="07738C"/>
            </a:solidFill>
            <a:ln>
              <a:noFill/>
            </a:ln>
          </p:spPr>
          <p:txBody>
            <a:bodyPr anchorCtr="0" anchor="ctr" bIns="10150" lIns="10150" rIns="10150" tIns="10150">
              <a:noAutofit/>
            </a:bodyPr>
            <a:lstStyle/>
            <a:p>
              <a:pPr indent="0" lvl="0" marL="0" marR="0" rtl="0" algn="ctr">
                <a:lnSpc>
                  <a:spcPct val="90000"/>
                </a:lnSpc>
                <a:spcBef>
                  <a:spcPts val="0"/>
                </a:spcBef>
                <a:spcAft>
                  <a:spcPts val="0"/>
                </a:spcAft>
                <a:buClr>
                  <a:schemeClr val="lt1"/>
                </a:buClr>
                <a:buSzPct val="25000"/>
                <a:buFont typeface="Arial"/>
                <a:buNone/>
              </a:pPr>
              <a:r>
                <a:rPr b="1" i="1" lang="en-US" sz="800">
                  <a:solidFill>
                    <a:schemeClr val="lt1"/>
                  </a:solidFill>
                  <a:latin typeface="Arial"/>
                  <a:ea typeface="Arial"/>
                  <a:cs typeface="Arial"/>
                  <a:sym typeface="Arial"/>
                </a:rPr>
                <a:t>SIs</a:t>
              </a:r>
            </a:p>
          </p:txBody>
        </p:sp>
        <p:sp>
          <p:nvSpPr>
            <p:cNvPr id="237" name="Shape 237"/>
            <p:cNvSpPr/>
            <p:nvPr/>
          </p:nvSpPr>
          <p:spPr>
            <a:xfrm>
              <a:off x="1496220" y="2792011"/>
              <a:ext cx="791765" cy="791765"/>
            </a:xfrm>
            <a:prstGeom prst="ellipse">
              <a:avLst/>
            </a:prstGeom>
            <a:solidFill>
              <a:srgbClr val="07738C"/>
            </a:solidFill>
            <a:ln cap="flat" cmpd="sng" w="12700">
              <a:solidFill>
                <a:schemeClr val="lt1"/>
              </a:solidFill>
              <a:prstDash val="solid"/>
              <a:miter/>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38" name="Shape 238"/>
            <p:cNvSpPr txBox="1"/>
            <p:nvPr/>
          </p:nvSpPr>
          <p:spPr>
            <a:xfrm>
              <a:off x="1612171" y="2907963"/>
              <a:ext cx="559862" cy="559862"/>
            </a:xfrm>
            <a:prstGeom prst="rect">
              <a:avLst/>
            </a:prstGeom>
            <a:solidFill>
              <a:srgbClr val="07738C"/>
            </a:solidFill>
            <a:ln>
              <a:noFill/>
            </a:ln>
          </p:spPr>
          <p:txBody>
            <a:bodyPr anchorCtr="0" anchor="ctr" bIns="10150" lIns="10150" rIns="10150" tIns="10150">
              <a:noAutofit/>
            </a:bodyPr>
            <a:lstStyle/>
            <a:p>
              <a:pPr indent="0" lvl="0" marL="0" marR="0" rtl="0" algn="ctr">
                <a:lnSpc>
                  <a:spcPct val="90000"/>
                </a:lnSpc>
                <a:spcBef>
                  <a:spcPts val="0"/>
                </a:spcBef>
                <a:spcAft>
                  <a:spcPts val="0"/>
                </a:spcAft>
                <a:buClr>
                  <a:schemeClr val="lt1"/>
                </a:buClr>
                <a:buSzPct val="25000"/>
                <a:buFont typeface="Arial"/>
                <a:buNone/>
              </a:pPr>
              <a:r>
                <a:rPr b="1" i="1" lang="en-US" sz="800">
                  <a:solidFill>
                    <a:schemeClr val="lt1"/>
                  </a:solidFill>
                  <a:latin typeface="Arial"/>
                  <a:ea typeface="Arial"/>
                  <a:cs typeface="Arial"/>
                  <a:sym typeface="Arial"/>
                </a:rPr>
                <a:t>Cyber Experts</a:t>
              </a:r>
            </a:p>
          </p:txBody>
        </p:sp>
        <p:sp>
          <p:nvSpPr>
            <p:cNvPr id="239" name="Shape 239"/>
            <p:cNvSpPr/>
            <p:nvPr/>
          </p:nvSpPr>
          <p:spPr>
            <a:xfrm>
              <a:off x="1017433" y="1636116"/>
              <a:ext cx="791765" cy="791765"/>
            </a:xfrm>
            <a:prstGeom prst="ellipse">
              <a:avLst/>
            </a:prstGeom>
            <a:solidFill>
              <a:srgbClr val="07738C"/>
            </a:solidFill>
            <a:ln cap="flat" cmpd="sng" w="12700">
              <a:solidFill>
                <a:schemeClr val="lt1"/>
              </a:solidFill>
              <a:prstDash val="solid"/>
              <a:miter/>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40" name="Shape 240"/>
            <p:cNvSpPr txBox="1"/>
            <p:nvPr/>
          </p:nvSpPr>
          <p:spPr>
            <a:xfrm>
              <a:off x="1133384" y="1752067"/>
              <a:ext cx="559862" cy="559862"/>
            </a:xfrm>
            <a:prstGeom prst="rect">
              <a:avLst/>
            </a:prstGeom>
            <a:solidFill>
              <a:srgbClr val="07738C"/>
            </a:solidFill>
            <a:ln>
              <a:noFill/>
            </a:ln>
          </p:spPr>
          <p:txBody>
            <a:bodyPr anchorCtr="0" anchor="ctr" bIns="10150" lIns="10150" rIns="10150" tIns="10150">
              <a:noAutofit/>
            </a:bodyPr>
            <a:lstStyle/>
            <a:p>
              <a:pPr indent="0" lvl="0" marL="0" marR="0" rtl="0" algn="ctr">
                <a:lnSpc>
                  <a:spcPct val="90000"/>
                </a:lnSpc>
                <a:spcBef>
                  <a:spcPts val="0"/>
                </a:spcBef>
                <a:spcAft>
                  <a:spcPts val="0"/>
                </a:spcAft>
                <a:buClr>
                  <a:schemeClr val="lt1"/>
                </a:buClr>
                <a:buSzPct val="25000"/>
                <a:buFont typeface="Arial"/>
                <a:buNone/>
              </a:pPr>
              <a:r>
                <a:rPr b="1" i="1" lang="en-US" sz="800">
                  <a:solidFill>
                    <a:schemeClr val="lt1"/>
                  </a:solidFill>
                  <a:latin typeface="Arial"/>
                  <a:ea typeface="Arial"/>
                  <a:cs typeface="Arial"/>
                  <a:sym typeface="Arial"/>
                </a:rPr>
                <a:t>Content developers</a:t>
              </a:r>
            </a:p>
          </p:txBody>
        </p:sp>
        <p:sp>
          <p:nvSpPr>
            <p:cNvPr id="241" name="Shape 241"/>
            <p:cNvSpPr/>
            <p:nvPr/>
          </p:nvSpPr>
          <p:spPr>
            <a:xfrm>
              <a:off x="1496220" y="480220"/>
              <a:ext cx="791765" cy="791765"/>
            </a:xfrm>
            <a:prstGeom prst="ellipse">
              <a:avLst/>
            </a:prstGeom>
            <a:solidFill>
              <a:srgbClr val="07738C"/>
            </a:solidFill>
            <a:ln cap="flat" cmpd="sng" w="12700">
              <a:solidFill>
                <a:schemeClr val="lt1"/>
              </a:solidFill>
              <a:prstDash val="solid"/>
              <a:miter/>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42" name="Shape 242"/>
            <p:cNvSpPr txBox="1"/>
            <p:nvPr/>
          </p:nvSpPr>
          <p:spPr>
            <a:xfrm>
              <a:off x="1612171" y="596172"/>
              <a:ext cx="559862" cy="559862"/>
            </a:xfrm>
            <a:prstGeom prst="rect">
              <a:avLst/>
            </a:prstGeom>
            <a:solidFill>
              <a:srgbClr val="07738C"/>
            </a:solidFill>
            <a:ln>
              <a:noFill/>
            </a:ln>
          </p:spPr>
          <p:txBody>
            <a:bodyPr anchorCtr="0" anchor="ctr" bIns="10150" lIns="10150" rIns="10150" tIns="10150">
              <a:noAutofit/>
            </a:bodyPr>
            <a:lstStyle/>
            <a:p>
              <a:pPr indent="0" lvl="0" marL="0" marR="0" rtl="0" algn="ctr">
                <a:lnSpc>
                  <a:spcPct val="90000"/>
                </a:lnSpc>
                <a:spcBef>
                  <a:spcPts val="0"/>
                </a:spcBef>
                <a:spcAft>
                  <a:spcPts val="0"/>
                </a:spcAft>
                <a:buClr>
                  <a:schemeClr val="lt1"/>
                </a:buClr>
                <a:buSzPct val="25000"/>
                <a:buFont typeface="Arial"/>
                <a:buNone/>
              </a:pPr>
              <a:r>
                <a:rPr b="1" i="1" lang="en-US" sz="800">
                  <a:solidFill>
                    <a:schemeClr val="lt1"/>
                  </a:solidFill>
                  <a:latin typeface="Arial"/>
                  <a:ea typeface="Arial"/>
                  <a:cs typeface="Arial"/>
                  <a:sym typeface="Arial"/>
                </a:rPr>
                <a:t>Others</a:t>
              </a:r>
            </a:p>
          </p:txBody>
        </p:sp>
      </p:grpSp>
      <p:sp>
        <p:nvSpPr>
          <p:cNvPr id="243" name="Shape 243"/>
          <p:cNvSpPr txBox="1"/>
          <p:nvPr>
            <p:ph idx="12" type="sldNum"/>
          </p:nvPr>
        </p:nvSpPr>
        <p:spPr>
          <a:xfrm>
            <a:off x="5701742" y="4695081"/>
            <a:ext cx="1105200" cy="2739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5" name="Shape 45"/>
        <p:cNvGrpSpPr/>
        <p:nvPr/>
      </p:nvGrpSpPr>
      <p:grpSpPr>
        <a:xfrm>
          <a:off x="0" y="0"/>
          <a:ext cx="0" cy="0"/>
          <a:chOff x="0" y="0"/>
          <a:chExt cx="0" cy="0"/>
        </a:xfrm>
      </p:grpSpPr>
      <p:sp>
        <p:nvSpPr>
          <p:cNvPr id="46" name="Shape 46"/>
          <p:cNvSpPr txBox="1"/>
          <p:nvPr>
            <p:ph type="title"/>
          </p:nvPr>
        </p:nvSpPr>
        <p:spPr>
          <a:xfrm>
            <a:off x="628650" y="295900"/>
            <a:ext cx="7317900" cy="4224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SzPct val="25000"/>
              <a:buNone/>
            </a:pPr>
            <a:r>
              <a:rPr b="0" i="0" lang="en-US" sz="2800" u="none" cap="none" strike="noStrike">
                <a:solidFill>
                  <a:srgbClr val="000099"/>
                </a:solidFill>
                <a:latin typeface="Helvetica Neue"/>
                <a:ea typeface="Helvetica Neue"/>
                <a:cs typeface="Helvetica Neue"/>
                <a:sym typeface="Helvetica Neue"/>
              </a:rPr>
              <a:t>NOTES TO DESIGNER </a:t>
            </a:r>
            <a:r>
              <a:rPr b="0" i="0" lang="en-US" sz="1800" u="none" cap="none" strike="noStrike">
                <a:solidFill>
                  <a:srgbClr val="000099"/>
                </a:solidFill>
                <a:latin typeface="Helvetica Neue"/>
                <a:ea typeface="Helvetica Neue"/>
                <a:cs typeface="Helvetica Neue"/>
                <a:sym typeface="Helvetica Neue"/>
              </a:rPr>
              <a:t>(page removed before publishing)</a:t>
            </a:r>
          </a:p>
        </p:txBody>
      </p:sp>
      <p:sp>
        <p:nvSpPr>
          <p:cNvPr id="47" name="Shape 47"/>
          <p:cNvSpPr txBox="1"/>
          <p:nvPr>
            <p:ph idx="1" type="body"/>
          </p:nvPr>
        </p:nvSpPr>
        <p:spPr>
          <a:xfrm>
            <a:off x="628649" y="703075"/>
            <a:ext cx="8240047" cy="514047"/>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Clr>
                <a:srgbClr val="900000"/>
              </a:buClr>
              <a:buSzPct val="25000"/>
              <a:buFont typeface="Noto Sans Symbols"/>
              <a:buNone/>
            </a:pPr>
            <a:r>
              <a:rPr b="0" i="0" lang="en-US" sz="1400" u="none" cap="none" strike="noStrike">
                <a:solidFill>
                  <a:srgbClr val="000099"/>
                </a:solidFill>
                <a:latin typeface="Helvetica Neue"/>
                <a:ea typeface="Helvetica Neue"/>
                <a:cs typeface="Helvetica Neue"/>
                <a:sym typeface="Helvetica Neue"/>
              </a:rPr>
              <a:t>PLEASE SEE “NOTES” PAGES FOR ALL SLIDES! Everything in this BLUE will be deleted.</a:t>
            </a:r>
          </a:p>
        </p:txBody>
      </p:sp>
      <p:sp>
        <p:nvSpPr>
          <p:cNvPr id="48" name="Shape 48"/>
          <p:cNvSpPr/>
          <p:nvPr/>
        </p:nvSpPr>
        <p:spPr>
          <a:xfrm>
            <a:off x="127814" y="991816"/>
            <a:ext cx="8888400" cy="3683100"/>
          </a:xfrm>
          <a:prstGeom prst="rect">
            <a:avLst/>
          </a:prstGeom>
          <a:noFill/>
          <a:ln>
            <a:noFill/>
          </a:ln>
        </p:spPr>
        <p:txBody>
          <a:bodyPr anchorCtr="0" anchor="t" bIns="45700" lIns="91425" rIns="91425" tIns="45700">
            <a:noAutofit/>
          </a:bodyPr>
          <a:lstStyle/>
          <a:p>
            <a:pPr indent="-165100" lvl="0" marL="171450" marR="0" rtl="0" algn="l">
              <a:spcBef>
                <a:spcPts val="0"/>
              </a:spcBef>
              <a:spcAft>
                <a:spcPts val="0"/>
              </a:spcAft>
              <a:buClr>
                <a:srgbClr val="000099"/>
              </a:buClr>
              <a:buSzPct val="100000"/>
              <a:buFont typeface="Arial"/>
              <a:buChar char="•"/>
            </a:pPr>
            <a:r>
              <a:rPr b="0" i="0" lang="en-US" sz="900" u="none" cap="none" strike="noStrike">
                <a:solidFill>
                  <a:srgbClr val="000099"/>
                </a:solidFill>
                <a:latin typeface="Arial"/>
                <a:ea typeface="Arial"/>
                <a:cs typeface="Arial"/>
                <a:sym typeface="Arial"/>
              </a:rPr>
              <a:t>Brainwaive LLC is a senior cadre of global business and technology advisors to enterprise clients on emerging technology, AR/VR solutions, and cyber security. The desired PowerPoint presentation summarizes key points of a recently-completed, first-ever, comprehensive analysis of cyber security threats surrounding implementation of wearable Augmented Reality solutions (headsets/smart-glasses and software) in enterprise/industrial environments.</a:t>
            </a:r>
          </a:p>
          <a:p>
            <a:pPr indent="-165100" lvl="0" marL="171450" marR="0" rtl="0" algn="l">
              <a:spcBef>
                <a:spcPts val="600"/>
              </a:spcBef>
              <a:spcAft>
                <a:spcPts val="0"/>
              </a:spcAft>
              <a:buClr>
                <a:srgbClr val="000099"/>
              </a:buClr>
              <a:buSzPct val="100000"/>
              <a:buFont typeface="Arial"/>
              <a:buChar char="•"/>
            </a:pPr>
            <a:r>
              <a:rPr lang="en-US" sz="900">
                <a:solidFill>
                  <a:srgbClr val="000099"/>
                </a:solidFill>
              </a:rPr>
              <a:t>To be clear, we’re looking for both assistance with graphic design to illustrate key concepts, AND we’re looking for assistance with presentation format/style (color, layouts, consistent design elements, etc. so pitch looks pretty). We hope we can get that from one designer.</a:t>
            </a:r>
          </a:p>
          <a:p>
            <a:pPr indent="-165100" lvl="0" marL="171450" marR="0" rtl="0" algn="l">
              <a:spcBef>
                <a:spcPts val="400"/>
              </a:spcBef>
              <a:spcAft>
                <a:spcPts val="0"/>
              </a:spcAft>
              <a:buClr>
                <a:srgbClr val="000099"/>
              </a:buClr>
              <a:buSzPct val="100000"/>
              <a:buFont typeface="Arial"/>
              <a:buChar char="•"/>
            </a:pPr>
            <a:r>
              <a:rPr b="0" i="0" lang="en-US" sz="900" u="none" cap="none" strike="noStrike">
                <a:solidFill>
                  <a:srgbClr val="000099"/>
                </a:solidFill>
                <a:latin typeface="Arial"/>
                <a:ea typeface="Arial"/>
                <a:cs typeface="Arial"/>
                <a:sym typeface="Arial"/>
              </a:rPr>
              <a:t>The target audience includes high-level business managers and executives of Fortune 500 companies concerned about unleashing a menagerie of unknown, untested wireless devices around their most-sensitive corporate assets and facilities. </a:t>
            </a:r>
          </a:p>
          <a:p>
            <a:pPr indent="-165100" lvl="0" marL="171450" marR="0" rtl="0" algn="l">
              <a:spcBef>
                <a:spcPts val="400"/>
              </a:spcBef>
              <a:spcAft>
                <a:spcPts val="0"/>
              </a:spcAft>
              <a:buClr>
                <a:srgbClr val="000099"/>
              </a:buClr>
              <a:buSzPct val="100000"/>
              <a:buFont typeface="Arial"/>
              <a:buChar char="•"/>
            </a:pPr>
            <a:r>
              <a:rPr b="0" i="0" lang="en-US" sz="900" u="none" cap="none" strike="noStrike">
                <a:solidFill>
                  <a:srgbClr val="000099"/>
                </a:solidFill>
                <a:latin typeface="Arial"/>
                <a:ea typeface="Arial"/>
                <a:cs typeface="Arial"/>
                <a:sym typeface="Arial"/>
              </a:rPr>
              <a:t>The short message and theme: these unconventional connected devices (AR headsets and smart glasses) have opened up new and dangerous threat vectors into business data and operational assets, which must be understood and addressed by all key stakeholders and with the assistance of senior cyber security specialists (... like the Brainwaive consulting team, for example)! Think: foreign hacktivists have been able to infiltrate and disrupt maintenance activities on a nuclear reactor. Or, nefarious actors have installed </a:t>
            </a:r>
            <a:r>
              <a:rPr lang="en-US" sz="900">
                <a:solidFill>
                  <a:srgbClr val="000099"/>
                </a:solidFill>
              </a:rPr>
              <a:t>ransomware</a:t>
            </a:r>
            <a:r>
              <a:rPr b="0" i="0" lang="en-US" sz="900" u="none" cap="none" strike="noStrike">
                <a:solidFill>
                  <a:srgbClr val="000099"/>
                </a:solidFill>
                <a:latin typeface="Arial"/>
                <a:ea typeface="Arial"/>
                <a:cs typeface="Arial"/>
                <a:sym typeface="Arial"/>
              </a:rPr>
              <a:t> on the operational control system of a deep-water oil rig and are threatening to irreversibly damage the drill string causing a massive oil spill unless they're paid in 24 hours.</a:t>
            </a:r>
          </a:p>
          <a:p>
            <a:pPr indent="-165100" lvl="0" marL="171450" marR="0" rtl="0" algn="l">
              <a:spcBef>
                <a:spcPts val="400"/>
              </a:spcBef>
              <a:spcAft>
                <a:spcPts val="0"/>
              </a:spcAft>
              <a:buClr>
                <a:srgbClr val="000099"/>
              </a:buClr>
              <a:buSzPct val="100000"/>
              <a:buFont typeface="Arial"/>
              <a:buChar char="•"/>
            </a:pPr>
            <a:r>
              <a:rPr b="0" i="0" lang="en-US" sz="900" u="none" cap="none" strike="noStrike">
                <a:solidFill>
                  <a:srgbClr val="000099"/>
                </a:solidFill>
                <a:latin typeface="Arial"/>
                <a:ea typeface="Arial"/>
                <a:cs typeface="Arial"/>
                <a:sym typeface="Arial"/>
              </a:rPr>
              <a:t>The presentation must be professional, but we highly welcome your interesting style twists. We prefer a mostly graphical presentation with text only where necessary - i.e. we're not going to be reading the slides; we're going to be telling a story punctuated with your high-quality graphics. The style should instill a bit of fear without being cartoony. It should also, through polish of the presentation, convey a sense of confidence that our Brainwaive team understands this unique topic better than anyone and is ready to help. </a:t>
            </a:r>
            <a:r>
              <a:rPr lang="en-US" sz="900">
                <a:solidFill>
                  <a:srgbClr val="000099"/>
                </a:solidFill>
              </a:rPr>
              <a:t>U</a:t>
            </a:r>
            <a:r>
              <a:rPr b="0" i="0" lang="en-US" sz="900" u="none" cap="none" strike="noStrike">
                <a:solidFill>
                  <a:srgbClr val="000099"/>
                </a:solidFill>
                <a:latin typeface="Arial"/>
                <a:ea typeface="Arial"/>
                <a:cs typeface="Arial"/>
                <a:sym typeface="Arial"/>
              </a:rPr>
              <a:t>se your own created graphical illustrations or </a:t>
            </a:r>
            <a:r>
              <a:rPr lang="en-US" sz="900">
                <a:solidFill>
                  <a:srgbClr val="000099"/>
                </a:solidFill>
              </a:rPr>
              <a:t>pics/</a:t>
            </a:r>
            <a:r>
              <a:rPr b="0" i="0" lang="en-US" sz="900" u="none" cap="none" strike="noStrike">
                <a:solidFill>
                  <a:srgbClr val="000099"/>
                </a:solidFill>
                <a:latin typeface="Arial"/>
                <a:ea typeface="Arial"/>
                <a:cs typeface="Arial"/>
                <a:sym typeface="Arial"/>
              </a:rPr>
              <a:t>images of the real-world.</a:t>
            </a:r>
          </a:p>
          <a:p>
            <a:pPr indent="-165100" lvl="0" marL="171450" marR="0" rtl="0" algn="l">
              <a:spcBef>
                <a:spcPts val="400"/>
              </a:spcBef>
              <a:spcAft>
                <a:spcPts val="0"/>
              </a:spcAft>
              <a:buClr>
                <a:srgbClr val="000099"/>
              </a:buClr>
              <a:buSzPct val="100000"/>
              <a:buFont typeface="Arial"/>
              <a:buChar char="•"/>
            </a:pPr>
            <a:r>
              <a:rPr b="0" i="0" lang="en-US" sz="900" u="none" cap="none" strike="noStrike">
                <a:solidFill>
                  <a:srgbClr val="000099"/>
                </a:solidFill>
                <a:latin typeface="Arial"/>
                <a:ea typeface="Arial"/>
                <a:cs typeface="Arial"/>
                <a:sym typeface="Arial"/>
              </a:rPr>
              <a:t>We've provided our thoughts on design elements on each slide (colored this BLUE; to be replaced with your designs). We've also provided talking points on the “Notes" pages of each slide (below) that we intend to personally refer to as we move through the presentation. Titles of slides can stay or be deleted, as necessary to convey the message on that page and we</a:t>
            </a:r>
            <a:r>
              <a:rPr lang="en-US" sz="900">
                <a:solidFill>
                  <a:srgbClr val="000099"/>
                </a:solidFill>
              </a:rPr>
              <a:t>’re open to other verbiage if you think it will hit the points more effectively</a:t>
            </a:r>
            <a:r>
              <a:rPr b="0" i="0" lang="en-US" sz="900" u="none" cap="none" strike="noStrike">
                <a:solidFill>
                  <a:srgbClr val="000099"/>
                </a:solidFill>
                <a:latin typeface="Arial"/>
                <a:ea typeface="Arial"/>
                <a:cs typeface="Arial"/>
                <a:sym typeface="Arial"/>
              </a:rPr>
              <a:t>. I c</a:t>
            </a:r>
            <a:r>
              <a:rPr lang="en-US" sz="900">
                <a:solidFill>
                  <a:srgbClr val="000099"/>
                </a:solidFill>
              </a:rPr>
              <a:t>an’t figure out how to get rid of the red border around each slide - please delete it.</a:t>
            </a:r>
          </a:p>
          <a:p>
            <a:pPr indent="-165100" lvl="0" marL="171450" marR="0" rtl="0" algn="l">
              <a:spcBef>
                <a:spcPts val="400"/>
              </a:spcBef>
              <a:spcAft>
                <a:spcPts val="0"/>
              </a:spcAft>
              <a:buClr>
                <a:srgbClr val="000099"/>
              </a:buClr>
              <a:buSzPct val="100000"/>
              <a:buFont typeface="Arial"/>
              <a:buChar char="•"/>
            </a:pPr>
            <a:r>
              <a:rPr b="0" i="0" lang="en-US" sz="900" u="none" cap="none" strike="noStrike">
                <a:solidFill>
                  <a:srgbClr val="000099"/>
                </a:solidFill>
                <a:latin typeface="Arial"/>
                <a:ea typeface="Arial"/>
                <a:cs typeface="Arial"/>
                <a:sym typeface="Arial"/>
              </a:rPr>
              <a:t>From a color perspective, we </a:t>
            </a:r>
            <a:r>
              <a:rPr lang="en-US" sz="900">
                <a:solidFill>
                  <a:srgbClr val="000099"/>
                </a:solidFill>
              </a:rPr>
              <a:t>want to be consistent with colors in the AREA logo (lower right; our client)</a:t>
            </a:r>
            <a:r>
              <a:rPr b="0" i="0" lang="en-US" sz="900" u="none" cap="none" strike="noStrike">
                <a:solidFill>
                  <a:srgbClr val="000099"/>
                </a:solidFill>
                <a:latin typeface="Arial"/>
                <a:ea typeface="Arial"/>
                <a:cs typeface="Arial"/>
                <a:sym typeface="Arial"/>
              </a:rPr>
              <a:t>. I did not select the correct colors for text in this pi</a:t>
            </a:r>
            <a:r>
              <a:rPr lang="en-US" sz="900">
                <a:solidFill>
                  <a:srgbClr val="000099"/>
                </a:solidFill>
              </a:rPr>
              <a:t>tch - they are approximate &amp; need to be corrected to be like the AREA logo. The background should stay as it is. I don’t like it, but it’s the client’s preference.</a:t>
            </a:r>
          </a:p>
          <a:p>
            <a:pPr indent="-165100" lvl="0" marL="171450" marR="0" rtl="0" algn="l">
              <a:spcBef>
                <a:spcPts val="400"/>
              </a:spcBef>
              <a:spcAft>
                <a:spcPts val="0"/>
              </a:spcAft>
              <a:buClr>
                <a:srgbClr val="000099"/>
              </a:buClr>
              <a:buSzPct val="100000"/>
              <a:buFont typeface="Arial"/>
              <a:buChar char="•"/>
            </a:pPr>
            <a:r>
              <a:rPr b="0" i="0" lang="en-US" sz="900" u="none" cap="none" strike="noStrike">
                <a:solidFill>
                  <a:srgbClr val="000099"/>
                </a:solidFill>
                <a:latin typeface="Arial"/>
                <a:ea typeface="Arial"/>
                <a:cs typeface="Arial"/>
                <a:sym typeface="Arial"/>
              </a:rPr>
              <a:t>NOTE: The "AREA" logo in the bottom right-hand corner needs to stay the same color and design as </a:t>
            </a:r>
            <a:r>
              <a:rPr lang="en-US" sz="900">
                <a:solidFill>
                  <a:srgbClr val="000099"/>
                </a:solidFill>
              </a:rPr>
              <a:t>it is </a:t>
            </a:r>
            <a:r>
              <a:rPr b="0" i="0" lang="en-US" sz="900" u="none" cap="none" strike="noStrike">
                <a:solidFill>
                  <a:srgbClr val="000099"/>
                </a:solidFill>
                <a:latin typeface="Arial"/>
                <a:ea typeface="Arial"/>
                <a:cs typeface="Arial"/>
                <a:sym typeface="Arial"/>
              </a:rPr>
              <a:t>now. </a:t>
            </a:r>
            <a:r>
              <a:rPr lang="en-US" sz="900">
                <a:solidFill>
                  <a:srgbClr val="000099"/>
                </a:solidFill>
              </a:rPr>
              <a:t>M</a:t>
            </a:r>
            <a:r>
              <a:rPr b="0" i="0" lang="en-US" sz="900" u="none" cap="none" strike="noStrike">
                <a:solidFill>
                  <a:srgbClr val="000099"/>
                </a:solidFill>
                <a:latin typeface="Arial"/>
                <a:ea typeface="Arial"/>
                <a:cs typeface="Arial"/>
                <a:sym typeface="Arial"/>
              </a:rPr>
              <a:t>ove logos around, if desired.</a:t>
            </a:r>
          </a:p>
          <a:p>
            <a:pPr indent="-165100" lvl="0" marL="171450" marR="0" rtl="0" algn="l">
              <a:spcBef>
                <a:spcPts val="400"/>
              </a:spcBef>
              <a:buClr>
                <a:srgbClr val="000099"/>
              </a:buClr>
              <a:buSzPct val="100000"/>
              <a:buFont typeface="Arial"/>
              <a:buChar char="•"/>
            </a:pPr>
            <a:r>
              <a:rPr b="0" i="0" lang="en-US" sz="900" u="none" cap="none" strike="noStrike">
                <a:solidFill>
                  <a:srgbClr val="000099"/>
                </a:solidFill>
                <a:latin typeface="Arial"/>
                <a:ea typeface="Arial"/>
                <a:cs typeface="Arial"/>
                <a:sym typeface="Arial"/>
              </a:rPr>
              <a:t>ALL GRAPHICS PROVIDED MUST BE PUBLIC-DOMAIN OR HAVE USE RIGHTS THAT OTHERWISE CONVEY TO BRAINWAIVE LLC</a:t>
            </a:r>
          </a:p>
        </p:txBody>
      </p:sp>
      <p:sp>
        <p:nvSpPr>
          <p:cNvPr id="49" name="Shape 49"/>
          <p:cNvSpPr txBox="1"/>
          <p:nvPr>
            <p:ph idx="12" type="sldNum"/>
          </p:nvPr>
        </p:nvSpPr>
        <p:spPr>
          <a:xfrm>
            <a:off x="5701742" y="4695081"/>
            <a:ext cx="1105200" cy="2739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4" name="Shape 54"/>
        <p:cNvGrpSpPr/>
        <p:nvPr/>
      </p:nvGrpSpPr>
      <p:grpSpPr>
        <a:xfrm>
          <a:off x="0" y="0"/>
          <a:ext cx="0" cy="0"/>
          <a:chOff x="0" y="0"/>
          <a:chExt cx="0" cy="0"/>
        </a:xfrm>
      </p:grpSpPr>
      <p:sp>
        <p:nvSpPr>
          <p:cNvPr id="55" name="Shape 55"/>
          <p:cNvSpPr txBox="1"/>
          <p:nvPr>
            <p:ph idx="12" type="sldNum"/>
          </p:nvPr>
        </p:nvSpPr>
        <p:spPr>
          <a:xfrm>
            <a:off x="5701742" y="4695081"/>
            <a:ext cx="1105200" cy="2739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
        <p:nvSpPr>
          <p:cNvPr id="56" name="Shape 56"/>
          <p:cNvSpPr txBox="1"/>
          <p:nvPr>
            <p:ph type="title"/>
          </p:nvPr>
        </p:nvSpPr>
        <p:spPr>
          <a:xfrm>
            <a:off x="628650" y="295900"/>
            <a:ext cx="7317900" cy="422400"/>
          </a:xfrm>
          <a:prstGeom prst="rect">
            <a:avLst/>
          </a:prstGeom>
        </p:spPr>
        <p:txBody>
          <a:bodyPr anchorCtr="0" anchor="ctr" bIns="91425" lIns="91425" rIns="91425" tIns="91425">
            <a:noAutofit/>
          </a:bodyPr>
          <a:lstStyle/>
          <a:p>
            <a:pPr lvl="0">
              <a:spcBef>
                <a:spcPts val="0"/>
              </a:spcBef>
              <a:buNone/>
            </a:pPr>
            <a:r>
              <a:rPr lang="en-US">
                <a:solidFill>
                  <a:srgbClr val="000099"/>
                </a:solidFill>
              </a:rPr>
              <a:t>[Benefits of Enterprise AR]</a:t>
            </a:r>
          </a:p>
        </p:txBody>
      </p:sp>
      <p:sp>
        <p:nvSpPr>
          <p:cNvPr id="57" name="Shape 57"/>
          <p:cNvSpPr txBox="1"/>
          <p:nvPr/>
        </p:nvSpPr>
        <p:spPr>
          <a:xfrm>
            <a:off x="628650" y="1042225"/>
            <a:ext cx="4703700" cy="513900"/>
          </a:xfrm>
          <a:prstGeom prst="rect">
            <a:avLst/>
          </a:prstGeom>
          <a:noFill/>
          <a:ln>
            <a:noFill/>
          </a:ln>
        </p:spPr>
        <p:txBody>
          <a:bodyPr anchorCtr="0" anchor="t" bIns="45700" lIns="91425" rIns="91425" tIns="45700">
            <a:noAutofit/>
          </a:bodyPr>
          <a:lstStyle/>
          <a:p>
            <a:pPr indent="-228600" lvl="0" marL="228600" marR="0" rtl="0" algn="l">
              <a:lnSpc>
                <a:spcPct val="100000"/>
              </a:lnSpc>
              <a:spcBef>
                <a:spcPts val="0"/>
              </a:spcBef>
              <a:spcAft>
                <a:spcPts val="0"/>
              </a:spcAft>
              <a:buClr>
                <a:srgbClr val="900000"/>
              </a:buClr>
              <a:buSzPct val="90000"/>
              <a:buFont typeface="Noto Sans Symbols"/>
              <a:buChar char="▪"/>
            </a:pPr>
            <a:r>
              <a:rPr b="0" i="1" lang="en-US" sz="1100" u="none" cap="none" strike="noStrike">
                <a:solidFill>
                  <a:srgbClr val="000099"/>
                </a:solidFill>
                <a:latin typeface="Helvetica Neue"/>
                <a:ea typeface="Helvetica Neue"/>
                <a:cs typeface="Helvetica Neue"/>
                <a:sym typeface="Helvetica Neue"/>
              </a:rPr>
              <a:t>Illustrate a Worker with AR headset gesturing &amp; interacting with data. Show Aircraft Production Plant / Activity</a:t>
            </a:r>
          </a:p>
          <a:p>
            <a:pPr indent="-228600" lvl="0" marL="228600" marR="0" rtl="0" algn="l">
              <a:lnSpc>
                <a:spcPct val="100000"/>
              </a:lnSpc>
              <a:spcBef>
                <a:spcPts val="0"/>
              </a:spcBef>
              <a:spcAft>
                <a:spcPts val="0"/>
              </a:spcAft>
              <a:buClr>
                <a:srgbClr val="900000"/>
              </a:buClr>
              <a:buSzPct val="90000"/>
              <a:buFont typeface="Noto Sans Symbols"/>
              <a:buChar char="▪"/>
            </a:pPr>
            <a:r>
              <a:rPr b="0" i="1" lang="en-US" sz="1100" u="none" cap="none" strike="noStrike">
                <a:solidFill>
                  <a:srgbClr val="000099"/>
                </a:solidFill>
                <a:latin typeface="Helvetica Neue"/>
                <a:ea typeface="Helvetica Neue"/>
                <a:cs typeface="Helvetica Neue"/>
                <a:sym typeface="Helvetica Neue"/>
              </a:rPr>
              <a:t>Show Electric Power Plant</a:t>
            </a:r>
          </a:p>
          <a:p>
            <a:pPr indent="-228600" lvl="0" marL="228600" marR="0" rtl="0" algn="l">
              <a:lnSpc>
                <a:spcPct val="100000"/>
              </a:lnSpc>
              <a:spcBef>
                <a:spcPts val="0"/>
              </a:spcBef>
              <a:spcAft>
                <a:spcPts val="0"/>
              </a:spcAft>
              <a:buClr>
                <a:srgbClr val="900000"/>
              </a:buClr>
              <a:buSzPct val="90000"/>
              <a:buFont typeface="Noto Sans Symbols"/>
              <a:buChar char="▪"/>
            </a:pPr>
            <a:r>
              <a:rPr b="0" i="1" lang="en-US" sz="1100" u="none" cap="none" strike="noStrike">
                <a:solidFill>
                  <a:srgbClr val="000099"/>
                </a:solidFill>
                <a:latin typeface="Helvetica Neue"/>
                <a:ea typeface="Helvetica Neue"/>
                <a:cs typeface="Helvetica Neue"/>
                <a:sym typeface="Helvetica Neue"/>
              </a:rPr>
              <a:t>Show Offshore Oil Rig</a:t>
            </a:r>
          </a:p>
          <a:p>
            <a:pPr indent="-228600" lvl="0" marL="228600" marR="0" rtl="0" algn="l">
              <a:lnSpc>
                <a:spcPct val="100000"/>
              </a:lnSpc>
              <a:spcBef>
                <a:spcPts val="0"/>
              </a:spcBef>
              <a:spcAft>
                <a:spcPts val="0"/>
              </a:spcAft>
              <a:buClr>
                <a:srgbClr val="900000"/>
              </a:buClr>
              <a:buSzPct val="90000"/>
              <a:buFont typeface="Noto Sans Symbols"/>
              <a:buChar char="▪"/>
            </a:pPr>
            <a:r>
              <a:rPr b="0" i="1" lang="en-US" sz="1100" u="none" cap="none" strike="noStrike">
                <a:solidFill>
                  <a:srgbClr val="000099"/>
                </a:solidFill>
                <a:latin typeface="Helvetica Neue"/>
                <a:ea typeface="Helvetica Neue"/>
                <a:cs typeface="Helvetica Neue"/>
                <a:sym typeface="Helvetica Neue"/>
              </a:rPr>
              <a:t>NOTE:  These graphics are </a:t>
            </a:r>
            <a:r>
              <a:rPr i="1" lang="en-US" sz="1100">
                <a:solidFill>
                  <a:srgbClr val="000099"/>
                </a:solidFill>
                <a:latin typeface="Helvetica Neue"/>
                <a:ea typeface="Helvetica Neue"/>
                <a:cs typeface="Helvetica Neue"/>
                <a:sym typeface="Helvetica Neue"/>
              </a:rPr>
              <a:t>examples</a:t>
            </a:r>
            <a:r>
              <a:rPr b="0" i="1" lang="en-US" sz="1100" u="none" cap="none" strike="noStrike">
                <a:solidFill>
                  <a:srgbClr val="000099"/>
                </a:solidFill>
                <a:latin typeface="Helvetica Neue"/>
                <a:ea typeface="Helvetica Neue"/>
                <a:cs typeface="Helvetica Neue"/>
                <a:sym typeface="Helvetica Neue"/>
              </a:rPr>
              <a:t>, only –we need to come up with our own.</a:t>
            </a:r>
          </a:p>
        </p:txBody>
      </p:sp>
      <p:pic>
        <p:nvPicPr>
          <p:cNvPr id="58" name="Shape 58"/>
          <p:cNvPicPr preferRelativeResize="0"/>
          <p:nvPr/>
        </p:nvPicPr>
        <p:blipFill rotWithShape="1">
          <a:blip r:embed="rId3">
            <a:alphaModFix/>
          </a:blip>
          <a:srcRect b="0" l="0" r="0" t="0"/>
          <a:stretch/>
        </p:blipFill>
        <p:spPr>
          <a:xfrm>
            <a:off x="590762" y="2557608"/>
            <a:ext cx="1828800" cy="1682400"/>
          </a:xfrm>
          <a:prstGeom prst="rect">
            <a:avLst/>
          </a:prstGeom>
          <a:noFill/>
          <a:ln>
            <a:noFill/>
          </a:ln>
        </p:spPr>
      </p:pic>
      <p:pic>
        <p:nvPicPr>
          <p:cNvPr descr="Image result for airplane manufacturing" id="59" name="Shape 59"/>
          <p:cNvPicPr preferRelativeResize="0"/>
          <p:nvPr/>
        </p:nvPicPr>
        <p:blipFill rotWithShape="1">
          <a:blip r:embed="rId4">
            <a:alphaModFix/>
          </a:blip>
          <a:srcRect b="0" l="0" r="0" t="0"/>
          <a:stretch/>
        </p:blipFill>
        <p:spPr>
          <a:xfrm>
            <a:off x="2636877" y="2557608"/>
            <a:ext cx="2695499" cy="1645800"/>
          </a:xfrm>
          <a:prstGeom prst="rect">
            <a:avLst/>
          </a:prstGeom>
          <a:noFill/>
          <a:ln>
            <a:noFill/>
          </a:ln>
        </p:spPr>
      </p:pic>
      <p:pic>
        <p:nvPicPr>
          <p:cNvPr id="60" name="Shape 60"/>
          <p:cNvPicPr preferRelativeResize="0"/>
          <p:nvPr/>
        </p:nvPicPr>
        <p:blipFill>
          <a:blip r:embed="rId5">
            <a:alphaModFix/>
          </a:blip>
          <a:stretch>
            <a:fillRect/>
          </a:stretch>
        </p:blipFill>
        <p:spPr>
          <a:xfrm>
            <a:off x="5456700" y="767847"/>
            <a:ext cx="2308247" cy="1682400"/>
          </a:xfrm>
          <a:prstGeom prst="rect">
            <a:avLst/>
          </a:prstGeom>
          <a:noFill/>
          <a:ln>
            <a:noFill/>
          </a:ln>
        </p:spPr>
      </p:pic>
      <p:pic>
        <p:nvPicPr>
          <p:cNvPr id="61" name="Shape 61"/>
          <p:cNvPicPr preferRelativeResize="0"/>
          <p:nvPr/>
        </p:nvPicPr>
        <p:blipFill>
          <a:blip r:embed="rId6">
            <a:alphaModFix/>
          </a:blip>
          <a:stretch>
            <a:fillRect/>
          </a:stretch>
        </p:blipFill>
        <p:spPr>
          <a:xfrm>
            <a:off x="5499950" y="2557600"/>
            <a:ext cx="2499900" cy="18999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6" name="Shape 66"/>
        <p:cNvGrpSpPr/>
        <p:nvPr/>
      </p:nvGrpSpPr>
      <p:grpSpPr>
        <a:xfrm>
          <a:off x="0" y="0"/>
          <a:ext cx="0" cy="0"/>
          <a:chOff x="0" y="0"/>
          <a:chExt cx="0" cy="0"/>
        </a:xfrm>
      </p:grpSpPr>
      <p:sp>
        <p:nvSpPr>
          <p:cNvPr id="67" name="Shape 67"/>
          <p:cNvSpPr txBox="1"/>
          <p:nvPr>
            <p:ph type="title"/>
          </p:nvPr>
        </p:nvSpPr>
        <p:spPr>
          <a:xfrm>
            <a:off x="628650" y="295900"/>
            <a:ext cx="7317900" cy="4224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SzPct val="25000"/>
              <a:buNone/>
            </a:pPr>
            <a:r>
              <a:rPr b="0" i="0" lang="en-US" sz="3200" u="none" cap="none" strike="noStrike">
                <a:solidFill>
                  <a:srgbClr val="000099"/>
                </a:solidFill>
                <a:latin typeface="Helvetica Neue"/>
                <a:ea typeface="Helvetica Neue"/>
                <a:cs typeface="Helvetica Neue"/>
                <a:sym typeface="Helvetica Neue"/>
              </a:rPr>
              <a:t>[Nightmare Scenarios]</a:t>
            </a:r>
          </a:p>
        </p:txBody>
      </p:sp>
      <p:sp>
        <p:nvSpPr>
          <p:cNvPr id="68" name="Shape 68"/>
          <p:cNvSpPr txBox="1"/>
          <p:nvPr/>
        </p:nvSpPr>
        <p:spPr>
          <a:xfrm>
            <a:off x="628650" y="845850"/>
            <a:ext cx="7170300" cy="514200"/>
          </a:xfrm>
          <a:prstGeom prst="rect">
            <a:avLst/>
          </a:prstGeom>
          <a:noFill/>
          <a:ln>
            <a:noFill/>
          </a:ln>
        </p:spPr>
        <p:txBody>
          <a:bodyPr anchorCtr="0" anchor="t" bIns="45700" lIns="91425" rIns="91425" tIns="45700">
            <a:noAutofit/>
          </a:bodyPr>
          <a:lstStyle/>
          <a:p>
            <a:pPr indent="-228600" lvl="0" marL="228600" marR="0" rtl="0" algn="l">
              <a:lnSpc>
                <a:spcPct val="100000"/>
              </a:lnSpc>
              <a:spcBef>
                <a:spcPts val="0"/>
              </a:spcBef>
              <a:spcAft>
                <a:spcPts val="0"/>
              </a:spcAft>
              <a:buClr>
                <a:srgbClr val="900000"/>
              </a:buClr>
              <a:buSzPct val="90000"/>
              <a:buFont typeface="Noto Sans Symbols"/>
              <a:buChar char="▪"/>
            </a:pPr>
            <a:r>
              <a:rPr b="0" i="1" lang="en-US" sz="1100" u="none" cap="none" strike="noStrike">
                <a:solidFill>
                  <a:srgbClr val="000099"/>
                </a:solidFill>
                <a:latin typeface="Helvetica Neue"/>
                <a:ea typeface="Helvetica Neue"/>
                <a:cs typeface="Helvetica Neue"/>
                <a:sym typeface="Helvetica Neue"/>
              </a:rPr>
              <a:t>disasters and disruptions</a:t>
            </a:r>
          </a:p>
          <a:p>
            <a:pPr indent="-228600" lvl="0" marL="228600" marR="0" rtl="0" algn="l">
              <a:lnSpc>
                <a:spcPct val="100000"/>
              </a:lnSpc>
              <a:spcBef>
                <a:spcPts val="0"/>
              </a:spcBef>
              <a:spcAft>
                <a:spcPts val="0"/>
              </a:spcAft>
              <a:buClr>
                <a:srgbClr val="900000"/>
              </a:buClr>
              <a:buSzPct val="90000"/>
              <a:buFont typeface="Noto Sans Symbols"/>
              <a:buChar char="▪"/>
            </a:pPr>
            <a:r>
              <a:rPr b="0" i="1" lang="en-US" sz="1100" u="none" cap="none" strike="noStrike">
                <a:solidFill>
                  <a:srgbClr val="000099"/>
                </a:solidFill>
                <a:latin typeface="Helvetica Neue"/>
                <a:ea typeface="Helvetica Neue"/>
                <a:cs typeface="Helvetica Neue"/>
                <a:sym typeface="Helvetica Neue"/>
              </a:rPr>
              <a:t>NOTE:  These graphics are for illustration, only –we need to come up with our own</a:t>
            </a:r>
            <a:r>
              <a:rPr i="1" lang="en-US" sz="1100">
                <a:solidFill>
                  <a:srgbClr val="000099"/>
                </a:solidFill>
                <a:latin typeface="Helvetica Neue"/>
                <a:ea typeface="Helvetica Neue"/>
                <a:cs typeface="Helvetica Neue"/>
                <a:sym typeface="Helvetica Neue"/>
              </a:rPr>
              <a:t> EXCEPT FOR the middle “Ransomware” screen, which we created. Keep it. Also, graphic in lower right meant to depict financial loss.</a:t>
            </a:r>
          </a:p>
        </p:txBody>
      </p:sp>
      <p:pic>
        <p:nvPicPr>
          <p:cNvPr id="69" name="Shape 69"/>
          <p:cNvPicPr preferRelativeResize="0"/>
          <p:nvPr/>
        </p:nvPicPr>
        <p:blipFill rotWithShape="1">
          <a:blip r:embed="rId3">
            <a:alphaModFix/>
          </a:blip>
          <a:srcRect b="0" l="0" r="0" t="0"/>
          <a:stretch/>
        </p:blipFill>
        <p:spPr>
          <a:xfrm>
            <a:off x="411476" y="3260829"/>
            <a:ext cx="2090100" cy="1394100"/>
          </a:xfrm>
          <a:prstGeom prst="rect">
            <a:avLst/>
          </a:prstGeom>
          <a:noFill/>
          <a:ln>
            <a:noFill/>
          </a:ln>
        </p:spPr>
      </p:pic>
      <p:pic>
        <p:nvPicPr>
          <p:cNvPr descr="Image result for electric power plant disaster" id="70" name="Shape 70"/>
          <p:cNvPicPr preferRelativeResize="0"/>
          <p:nvPr/>
        </p:nvPicPr>
        <p:blipFill rotWithShape="1">
          <a:blip r:embed="rId4">
            <a:alphaModFix/>
          </a:blip>
          <a:srcRect b="0" l="0" r="0" t="0"/>
          <a:stretch/>
        </p:blipFill>
        <p:spPr>
          <a:xfrm>
            <a:off x="6802750" y="1492105"/>
            <a:ext cx="2090100" cy="1262099"/>
          </a:xfrm>
          <a:prstGeom prst="rect">
            <a:avLst/>
          </a:prstGeom>
          <a:noFill/>
          <a:ln>
            <a:noFill/>
          </a:ln>
        </p:spPr>
      </p:pic>
      <p:pic>
        <p:nvPicPr>
          <p:cNvPr id="71" name="Shape 71"/>
          <p:cNvPicPr preferRelativeResize="0"/>
          <p:nvPr/>
        </p:nvPicPr>
        <p:blipFill>
          <a:blip r:embed="rId5">
            <a:alphaModFix/>
          </a:blip>
          <a:stretch>
            <a:fillRect/>
          </a:stretch>
        </p:blipFill>
        <p:spPr>
          <a:xfrm>
            <a:off x="411500" y="1487474"/>
            <a:ext cx="2090058" cy="1645925"/>
          </a:xfrm>
          <a:prstGeom prst="rect">
            <a:avLst/>
          </a:prstGeom>
          <a:noFill/>
          <a:ln>
            <a:noFill/>
          </a:ln>
        </p:spPr>
      </p:pic>
      <p:pic>
        <p:nvPicPr>
          <p:cNvPr id="72" name="Shape 72"/>
          <p:cNvPicPr preferRelativeResize="0"/>
          <p:nvPr/>
        </p:nvPicPr>
        <p:blipFill>
          <a:blip r:embed="rId6">
            <a:alphaModFix/>
          </a:blip>
          <a:stretch>
            <a:fillRect/>
          </a:stretch>
        </p:blipFill>
        <p:spPr>
          <a:xfrm>
            <a:off x="6918175" y="2964525"/>
            <a:ext cx="1640525" cy="1751450"/>
          </a:xfrm>
          <a:prstGeom prst="rect">
            <a:avLst/>
          </a:prstGeom>
          <a:noFill/>
          <a:ln>
            <a:noFill/>
          </a:ln>
        </p:spPr>
      </p:pic>
      <p:sp>
        <p:nvSpPr>
          <p:cNvPr id="73" name="Shape 73"/>
          <p:cNvSpPr txBox="1"/>
          <p:nvPr>
            <p:ph idx="12" type="sldNum"/>
          </p:nvPr>
        </p:nvSpPr>
        <p:spPr>
          <a:xfrm>
            <a:off x="5701742" y="4695081"/>
            <a:ext cx="1105200" cy="2739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pic>
        <p:nvPicPr>
          <p:cNvPr id="74" name="Shape 74"/>
          <p:cNvPicPr preferRelativeResize="0"/>
          <p:nvPr/>
        </p:nvPicPr>
        <p:blipFill>
          <a:blip r:embed="rId7">
            <a:alphaModFix/>
          </a:blip>
          <a:stretch>
            <a:fillRect/>
          </a:stretch>
        </p:blipFill>
        <p:spPr>
          <a:xfrm>
            <a:off x="2653976" y="1512450"/>
            <a:ext cx="3996373" cy="303006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9" name="Shape 79"/>
        <p:cNvGrpSpPr/>
        <p:nvPr/>
      </p:nvGrpSpPr>
      <p:grpSpPr>
        <a:xfrm>
          <a:off x="0" y="0"/>
          <a:ext cx="0" cy="0"/>
          <a:chOff x="0" y="0"/>
          <a:chExt cx="0" cy="0"/>
        </a:xfrm>
      </p:grpSpPr>
      <p:sp>
        <p:nvSpPr>
          <p:cNvPr id="80" name="Shape 80"/>
          <p:cNvSpPr txBox="1"/>
          <p:nvPr>
            <p:ph idx="12" type="sldNum"/>
          </p:nvPr>
        </p:nvSpPr>
        <p:spPr>
          <a:xfrm>
            <a:off x="5701742" y="4695081"/>
            <a:ext cx="1105200" cy="2739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
        <p:nvSpPr>
          <p:cNvPr id="81" name="Shape 81"/>
          <p:cNvSpPr txBox="1"/>
          <p:nvPr>
            <p:ph type="title"/>
          </p:nvPr>
        </p:nvSpPr>
        <p:spPr>
          <a:xfrm>
            <a:off x="628650" y="295900"/>
            <a:ext cx="7317900" cy="422400"/>
          </a:xfrm>
          <a:prstGeom prst="rect">
            <a:avLst/>
          </a:prstGeom>
        </p:spPr>
        <p:txBody>
          <a:bodyPr anchorCtr="0" anchor="ctr" bIns="91425" lIns="91425" rIns="91425" tIns="91425">
            <a:noAutofit/>
          </a:bodyPr>
          <a:lstStyle/>
          <a:p>
            <a:pPr lvl="0">
              <a:spcBef>
                <a:spcPts val="0"/>
              </a:spcBef>
              <a:buNone/>
            </a:pPr>
            <a:r>
              <a:rPr lang="en-US">
                <a:solidFill>
                  <a:srgbClr val="055A6E"/>
                </a:solidFill>
              </a:rPr>
              <a:t>Brainwaive Cyber Security Team</a:t>
            </a:r>
          </a:p>
        </p:txBody>
      </p:sp>
      <p:grpSp>
        <p:nvGrpSpPr>
          <p:cNvPr id="82" name="Shape 82"/>
          <p:cNvGrpSpPr/>
          <p:nvPr/>
        </p:nvGrpSpPr>
        <p:grpSpPr>
          <a:xfrm>
            <a:off x="476250" y="1844700"/>
            <a:ext cx="1867200" cy="2610400"/>
            <a:chOff x="400050" y="1082700"/>
            <a:chExt cx="1867200" cy="2610400"/>
          </a:xfrm>
        </p:grpSpPr>
        <p:sp>
          <p:nvSpPr>
            <p:cNvPr id="83" name="Shape 83"/>
            <p:cNvSpPr txBox="1"/>
            <p:nvPr/>
          </p:nvSpPr>
          <p:spPr>
            <a:xfrm>
              <a:off x="400050" y="2231500"/>
              <a:ext cx="1867200" cy="1461600"/>
            </a:xfrm>
            <a:prstGeom prst="rect">
              <a:avLst/>
            </a:prstGeom>
            <a:noFill/>
            <a:ln>
              <a:noFill/>
            </a:ln>
          </p:spPr>
          <p:txBody>
            <a:bodyPr anchorCtr="0" anchor="t" bIns="91425" lIns="91425" rIns="91425" tIns="91425">
              <a:noAutofit/>
            </a:bodyPr>
            <a:lstStyle/>
            <a:p>
              <a:pPr lvl="0" rtl="0">
                <a:spcBef>
                  <a:spcPts val="0"/>
                </a:spcBef>
                <a:buNone/>
              </a:pPr>
              <a:r>
                <a:rPr b="1" lang="en-US" sz="1200">
                  <a:solidFill>
                    <a:srgbClr val="055A6E"/>
                  </a:solidFill>
                </a:rPr>
                <a:t>Tony Hodgson</a:t>
              </a:r>
            </a:p>
            <a:p>
              <a:pPr lvl="0">
                <a:spcBef>
                  <a:spcPts val="0"/>
                </a:spcBef>
                <a:buNone/>
              </a:pPr>
              <a:r>
                <a:rPr lang="en-US" sz="1200">
                  <a:solidFill>
                    <a:srgbClr val="07738C"/>
                  </a:solidFill>
                </a:rPr>
                <a:t>Project Management</a:t>
              </a:r>
            </a:p>
            <a:p>
              <a:pPr lvl="0">
                <a:spcBef>
                  <a:spcPts val="0"/>
                </a:spcBef>
                <a:buNone/>
              </a:pPr>
              <a:r>
                <a:rPr lang="en-US" sz="1200">
                  <a:solidFill>
                    <a:srgbClr val="07738C"/>
                  </a:solidFill>
                </a:rPr>
                <a:t>Systems Engineering</a:t>
              </a:r>
            </a:p>
            <a:p>
              <a:pPr lvl="0">
                <a:spcBef>
                  <a:spcPts val="0"/>
                </a:spcBef>
                <a:buNone/>
              </a:pPr>
              <a:r>
                <a:rPr lang="en-US" sz="1200">
                  <a:solidFill>
                    <a:srgbClr val="07738C"/>
                  </a:solidFill>
                </a:rPr>
                <a:t>AR / VR / Wearables</a:t>
              </a:r>
            </a:p>
            <a:p>
              <a:pPr lvl="0">
                <a:spcBef>
                  <a:spcPts val="0"/>
                </a:spcBef>
                <a:buNone/>
              </a:pPr>
              <a:r>
                <a:rPr lang="en-US" sz="1200">
                  <a:solidFill>
                    <a:srgbClr val="07738C"/>
                  </a:solidFill>
                </a:rPr>
                <a:t>Mobility </a:t>
              </a:r>
              <a:r>
                <a:rPr lang="en-US" sz="1200">
                  <a:solidFill>
                    <a:srgbClr val="07738C"/>
                  </a:solidFill>
                </a:rPr>
                <a:t>/ Wireless</a:t>
              </a:r>
            </a:p>
            <a:p>
              <a:pPr lvl="0">
                <a:spcBef>
                  <a:spcPts val="0"/>
                </a:spcBef>
                <a:buNone/>
              </a:pPr>
              <a:r>
                <a:rPr lang="en-US" sz="1200">
                  <a:solidFill>
                    <a:srgbClr val="07738C"/>
                  </a:solidFill>
                </a:rPr>
                <a:t>Enterprise IT Networks</a:t>
              </a:r>
            </a:p>
            <a:p>
              <a:pPr lvl="0" rtl="0">
                <a:spcBef>
                  <a:spcPts val="0"/>
                </a:spcBef>
                <a:buNone/>
              </a:pPr>
              <a:r>
                <a:rPr lang="en-US" sz="1200">
                  <a:solidFill>
                    <a:srgbClr val="07738C"/>
                  </a:solidFill>
                </a:rPr>
                <a:t>Tech Commercialization</a:t>
              </a:r>
            </a:p>
          </p:txBody>
        </p:sp>
        <p:pic>
          <p:nvPicPr>
            <p:cNvPr id="84" name="Shape 84"/>
            <p:cNvPicPr preferRelativeResize="0"/>
            <p:nvPr/>
          </p:nvPicPr>
          <p:blipFill>
            <a:blip r:embed="rId3">
              <a:alphaModFix/>
            </a:blip>
            <a:stretch>
              <a:fillRect/>
            </a:stretch>
          </p:blipFill>
          <p:spPr>
            <a:xfrm>
              <a:off x="552450" y="1082700"/>
              <a:ext cx="963500" cy="1014875"/>
            </a:xfrm>
            <a:prstGeom prst="rect">
              <a:avLst/>
            </a:prstGeom>
            <a:noFill/>
            <a:ln cap="flat" cmpd="sng" w="9525">
              <a:solidFill>
                <a:srgbClr val="073763"/>
              </a:solidFill>
              <a:prstDash val="solid"/>
              <a:round/>
              <a:headEnd len="med" w="med" type="none"/>
              <a:tailEnd len="med" w="med" type="none"/>
            </a:ln>
          </p:spPr>
        </p:pic>
      </p:grpSp>
      <p:grpSp>
        <p:nvGrpSpPr>
          <p:cNvPr id="85" name="Shape 85"/>
          <p:cNvGrpSpPr/>
          <p:nvPr/>
        </p:nvGrpSpPr>
        <p:grpSpPr>
          <a:xfrm>
            <a:off x="2391558" y="1844700"/>
            <a:ext cx="1948800" cy="2610400"/>
            <a:chOff x="2239100" y="1082700"/>
            <a:chExt cx="1948800" cy="2610400"/>
          </a:xfrm>
        </p:grpSpPr>
        <p:pic>
          <p:nvPicPr>
            <p:cNvPr id="86" name="Shape 86"/>
            <p:cNvPicPr preferRelativeResize="0"/>
            <p:nvPr/>
          </p:nvPicPr>
          <p:blipFill>
            <a:blip r:embed="rId4">
              <a:alphaModFix/>
            </a:blip>
            <a:stretch>
              <a:fillRect/>
            </a:stretch>
          </p:blipFill>
          <p:spPr>
            <a:xfrm>
              <a:off x="2391500" y="1082700"/>
              <a:ext cx="853424" cy="1014874"/>
            </a:xfrm>
            <a:prstGeom prst="rect">
              <a:avLst/>
            </a:prstGeom>
            <a:noFill/>
            <a:ln cap="flat" cmpd="sng" w="9525">
              <a:solidFill>
                <a:srgbClr val="073763"/>
              </a:solidFill>
              <a:prstDash val="solid"/>
              <a:round/>
              <a:headEnd len="med" w="med" type="none"/>
              <a:tailEnd len="med" w="med" type="none"/>
            </a:ln>
          </p:spPr>
        </p:pic>
        <p:sp>
          <p:nvSpPr>
            <p:cNvPr id="87" name="Shape 87"/>
            <p:cNvSpPr txBox="1"/>
            <p:nvPr/>
          </p:nvSpPr>
          <p:spPr>
            <a:xfrm>
              <a:off x="2239100" y="2231500"/>
              <a:ext cx="1948800" cy="1461600"/>
            </a:xfrm>
            <a:prstGeom prst="rect">
              <a:avLst/>
            </a:prstGeom>
            <a:noFill/>
            <a:ln>
              <a:noFill/>
            </a:ln>
          </p:spPr>
          <p:txBody>
            <a:bodyPr anchorCtr="0" anchor="t" bIns="91425" lIns="91425" rIns="91425" tIns="91425">
              <a:noAutofit/>
            </a:bodyPr>
            <a:lstStyle/>
            <a:p>
              <a:pPr lvl="0" rtl="0">
                <a:spcBef>
                  <a:spcPts val="0"/>
                </a:spcBef>
                <a:buNone/>
              </a:pPr>
              <a:r>
                <a:rPr b="1" lang="en-US" sz="1200">
                  <a:solidFill>
                    <a:srgbClr val="055A6E"/>
                  </a:solidFill>
                </a:rPr>
                <a:t>Robert LaBelle</a:t>
              </a:r>
            </a:p>
            <a:p>
              <a:pPr lvl="0">
                <a:spcBef>
                  <a:spcPts val="0"/>
                </a:spcBef>
                <a:buNone/>
              </a:pPr>
              <a:r>
                <a:rPr lang="en-US" sz="1200">
                  <a:solidFill>
                    <a:srgbClr val="07738C"/>
                  </a:solidFill>
                </a:rPr>
                <a:t>Fmr Senior Director, Strategic Innovation and Standards for IEEE</a:t>
              </a:r>
            </a:p>
            <a:p>
              <a:pPr lvl="0">
                <a:spcBef>
                  <a:spcPts val="0"/>
                </a:spcBef>
                <a:buNone/>
              </a:pPr>
              <a:r>
                <a:rPr lang="en-US" sz="1200">
                  <a:solidFill>
                    <a:srgbClr val="07738C"/>
                  </a:solidFill>
                </a:rPr>
                <a:t>Global Tech Standards</a:t>
              </a:r>
              <a:br>
                <a:rPr lang="en-US" sz="1200">
                  <a:solidFill>
                    <a:srgbClr val="07738C"/>
                  </a:solidFill>
                </a:rPr>
              </a:br>
              <a:r>
                <a:rPr lang="en-US" sz="1200">
                  <a:solidFill>
                    <a:srgbClr val="07738C"/>
                  </a:solidFill>
                </a:rPr>
                <a:t>AR / VR / Wearables </a:t>
              </a:r>
            </a:p>
            <a:p>
              <a:pPr lvl="0" rtl="0">
                <a:spcBef>
                  <a:spcPts val="0"/>
                </a:spcBef>
                <a:buNone/>
              </a:pPr>
              <a:r>
                <a:rPr lang="en-US" sz="1200">
                  <a:solidFill>
                    <a:srgbClr val="07738C"/>
                  </a:solidFill>
                </a:rPr>
                <a:t>Security &amp; Privacy Issues</a:t>
              </a:r>
            </a:p>
          </p:txBody>
        </p:sp>
      </p:grpSp>
      <p:grpSp>
        <p:nvGrpSpPr>
          <p:cNvPr id="88" name="Shape 88"/>
          <p:cNvGrpSpPr/>
          <p:nvPr/>
        </p:nvGrpSpPr>
        <p:grpSpPr>
          <a:xfrm>
            <a:off x="4388466" y="1844700"/>
            <a:ext cx="2115900" cy="2610400"/>
            <a:chOff x="4057750" y="1082700"/>
            <a:chExt cx="2115900" cy="2610400"/>
          </a:xfrm>
        </p:grpSpPr>
        <p:pic>
          <p:nvPicPr>
            <p:cNvPr id="89" name="Shape 89"/>
            <p:cNvPicPr preferRelativeResize="0"/>
            <p:nvPr/>
          </p:nvPicPr>
          <p:blipFill>
            <a:blip r:embed="rId5">
              <a:alphaModFix/>
            </a:blip>
            <a:stretch>
              <a:fillRect/>
            </a:stretch>
          </p:blipFill>
          <p:spPr>
            <a:xfrm>
              <a:off x="4210150" y="1082700"/>
              <a:ext cx="1014875" cy="1014875"/>
            </a:xfrm>
            <a:prstGeom prst="rect">
              <a:avLst/>
            </a:prstGeom>
            <a:noFill/>
            <a:ln cap="flat" cmpd="sng" w="9525">
              <a:solidFill>
                <a:srgbClr val="073763"/>
              </a:solidFill>
              <a:prstDash val="solid"/>
              <a:round/>
              <a:headEnd len="med" w="med" type="none"/>
              <a:tailEnd len="med" w="med" type="none"/>
            </a:ln>
          </p:spPr>
        </p:pic>
        <p:sp>
          <p:nvSpPr>
            <p:cNvPr id="90" name="Shape 90"/>
            <p:cNvSpPr txBox="1"/>
            <p:nvPr/>
          </p:nvSpPr>
          <p:spPr>
            <a:xfrm>
              <a:off x="4057750" y="2231500"/>
              <a:ext cx="2115900" cy="1461600"/>
            </a:xfrm>
            <a:prstGeom prst="rect">
              <a:avLst/>
            </a:prstGeom>
            <a:noFill/>
            <a:ln>
              <a:noFill/>
            </a:ln>
          </p:spPr>
          <p:txBody>
            <a:bodyPr anchorCtr="0" anchor="t" bIns="91425" lIns="91425" rIns="91425" tIns="91425">
              <a:noAutofit/>
            </a:bodyPr>
            <a:lstStyle/>
            <a:p>
              <a:pPr lvl="0" rtl="0">
                <a:spcBef>
                  <a:spcPts val="0"/>
                </a:spcBef>
                <a:buNone/>
              </a:pPr>
              <a:r>
                <a:rPr b="1" lang="en-US" sz="1200">
                  <a:solidFill>
                    <a:srgbClr val="055A6E"/>
                  </a:solidFill>
                </a:rPr>
                <a:t>Dr. Jesus Molina</a:t>
              </a:r>
            </a:p>
            <a:p>
              <a:pPr lvl="0" rtl="0">
                <a:spcBef>
                  <a:spcPts val="0"/>
                </a:spcBef>
                <a:buNone/>
              </a:pPr>
              <a:r>
                <a:rPr lang="en-US" sz="1200">
                  <a:solidFill>
                    <a:srgbClr val="07738C"/>
                  </a:solidFill>
                </a:rPr>
                <a:t>Ph.D Electrical Engr</a:t>
              </a:r>
              <a:br>
                <a:rPr lang="en-US" sz="1200">
                  <a:solidFill>
                    <a:srgbClr val="07738C"/>
                  </a:solidFill>
                </a:rPr>
              </a:br>
              <a:r>
                <a:rPr lang="en-US" sz="1200">
                  <a:solidFill>
                    <a:srgbClr val="07738C"/>
                  </a:solidFill>
                </a:rPr>
                <a:t>Cyber Security Patents</a:t>
              </a:r>
              <a:br>
                <a:rPr lang="en-US" sz="1200">
                  <a:solidFill>
                    <a:srgbClr val="07738C"/>
                  </a:solidFill>
                </a:rPr>
              </a:br>
              <a:r>
                <a:rPr lang="en-US" sz="1200">
                  <a:solidFill>
                    <a:srgbClr val="07738C"/>
                  </a:solidFill>
                </a:rPr>
                <a:t>Co-Author Industrial Internet Security Framework (IISF)</a:t>
              </a:r>
              <a:br>
                <a:rPr lang="en-US" sz="1200">
                  <a:solidFill>
                    <a:srgbClr val="07738C"/>
                  </a:solidFill>
                </a:rPr>
              </a:br>
              <a:r>
                <a:rPr lang="en-US" sz="1200">
                  <a:solidFill>
                    <a:srgbClr val="07738C"/>
                  </a:solidFill>
                </a:rPr>
                <a:t>Co-Chair Industrial IoT Security Standards WG</a:t>
              </a:r>
            </a:p>
          </p:txBody>
        </p:sp>
      </p:grpSp>
      <p:grpSp>
        <p:nvGrpSpPr>
          <p:cNvPr id="91" name="Shape 91"/>
          <p:cNvGrpSpPr/>
          <p:nvPr/>
        </p:nvGrpSpPr>
        <p:grpSpPr>
          <a:xfrm>
            <a:off x="6552475" y="1844700"/>
            <a:ext cx="2174400" cy="2610400"/>
            <a:chOff x="6052300" y="1082700"/>
            <a:chExt cx="2174400" cy="2610400"/>
          </a:xfrm>
        </p:grpSpPr>
        <p:pic>
          <p:nvPicPr>
            <p:cNvPr id="92" name="Shape 92"/>
            <p:cNvPicPr preferRelativeResize="0"/>
            <p:nvPr/>
          </p:nvPicPr>
          <p:blipFill>
            <a:blip r:embed="rId6">
              <a:alphaModFix/>
            </a:blip>
            <a:stretch>
              <a:fillRect/>
            </a:stretch>
          </p:blipFill>
          <p:spPr>
            <a:xfrm>
              <a:off x="6204700" y="1082700"/>
              <a:ext cx="963499" cy="1014874"/>
            </a:xfrm>
            <a:prstGeom prst="rect">
              <a:avLst/>
            </a:prstGeom>
            <a:noFill/>
            <a:ln cap="flat" cmpd="sng" w="9525">
              <a:solidFill>
                <a:srgbClr val="073763"/>
              </a:solidFill>
              <a:prstDash val="solid"/>
              <a:round/>
              <a:headEnd len="med" w="med" type="none"/>
              <a:tailEnd len="med" w="med" type="none"/>
            </a:ln>
          </p:spPr>
        </p:pic>
        <p:sp>
          <p:nvSpPr>
            <p:cNvPr id="93" name="Shape 93"/>
            <p:cNvSpPr txBox="1"/>
            <p:nvPr/>
          </p:nvSpPr>
          <p:spPr>
            <a:xfrm>
              <a:off x="6052300" y="2231500"/>
              <a:ext cx="2174400" cy="1461600"/>
            </a:xfrm>
            <a:prstGeom prst="rect">
              <a:avLst/>
            </a:prstGeom>
            <a:noFill/>
            <a:ln>
              <a:noFill/>
            </a:ln>
          </p:spPr>
          <p:txBody>
            <a:bodyPr anchorCtr="0" anchor="t" bIns="91425" lIns="91425" rIns="91425" tIns="91425">
              <a:noAutofit/>
            </a:bodyPr>
            <a:lstStyle/>
            <a:p>
              <a:pPr lvl="0" rtl="0">
                <a:spcBef>
                  <a:spcPts val="0"/>
                </a:spcBef>
                <a:buNone/>
              </a:pPr>
              <a:r>
                <a:rPr b="1" lang="en-US" sz="1200">
                  <a:solidFill>
                    <a:srgbClr val="055A6E"/>
                  </a:solidFill>
                </a:rPr>
                <a:t>Frank Cohee</a:t>
              </a:r>
            </a:p>
            <a:p>
              <a:pPr lvl="0">
                <a:spcBef>
                  <a:spcPts val="0"/>
                </a:spcBef>
                <a:buNone/>
              </a:pPr>
              <a:r>
                <a:rPr lang="en-US" sz="1200">
                  <a:solidFill>
                    <a:srgbClr val="07738C"/>
                  </a:solidFill>
                </a:rPr>
                <a:t>Cyber-Warfare Ops, Navy</a:t>
              </a:r>
              <a:br>
                <a:rPr lang="en-US" sz="1200">
                  <a:solidFill>
                    <a:srgbClr val="07738C"/>
                  </a:solidFill>
                </a:rPr>
              </a:br>
              <a:r>
                <a:rPr lang="en-US" sz="1200">
                  <a:solidFill>
                    <a:srgbClr val="07738C"/>
                  </a:solidFill>
                </a:rPr>
                <a:t>Army DARPA CIA NRO</a:t>
              </a:r>
              <a:br>
                <a:rPr lang="en-US" sz="1200">
                  <a:solidFill>
                    <a:srgbClr val="07738C"/>
                  </a:solidFill>
                </a:rPr>
              </a:br>
              <a:r>
                <a:rPr lang="en-US" sz="1200">
                  <a:solidFill>
                    <a:srgbClr val="07738C"/>
                  </a:solidFill>
                </a:rPr>
                <a:t>AR / VR / Wearables </a:t>
              </a:r>
            </a:p>
            <a:p>
              <a:pPr lvl="0" rtl="0">
                <a:spcBef>
                  <a:spcPts val="0"/>
                </a:spcBef>
                <a:buNone/>
              </a:pPr>
              <a:r>
                <a:rPr lang="en-US" sz="1200">
                  <a:solidFill>
                    <a:srgbClr val="07738C"/>
                  </a:solidFill>
                </a:rPr>
                <a:t>IIoT Cyber Security</a:t>
              </a:r>
              <a:br>
                <a:rPr lang="en-US" sz="1200">
                  <a:solidFill>
                    <a:srgbClr val="07738C"/>
                  </a:solidFill>
                </a:rPr>
              </a:br>
              <a:r>
                <a:rPr lang="en-US" sz="1200">
                  <a:solidFill>
                    <a:srgbClr val="07738C"/>
                  </a:solidFill>
                </a:rPr>
                <a:t>Risk Frameworks</a:t>
              </a:r>
              <a:br>
                <a:rPr lang="en-US" sz="1200">
                  <a:solidFill>
                    <a:srgbClr val="07738C"/>
                  </a:solidFill>
                </a:rPr>
              </a:br>
              <a:r>
                <a:rPr lang="en-US" sz="1200">
                  <a:solidFill>
                    <a:srgbClr val="07738C"/>
                  </a:solidFill>
                </a:rPr>
                <a:t>Threat Categorization</a:t>
              </a:r>
            </a:p>
          </p:txBody>
        </p:sp>
      </p:grpSp>
      <p:sp>
        <p:nvSpPr>
          <p:cNvPr id="94" name="Shape 94"/>
          <p:cNvSpPr txBox="1"/>
          <p:nvPr/>
        </p:nvSpPr>
        <p:spPr>
          <a:xfrm>
            <a:off x="400050" y="924150"/>
            <a:ext cx="8092800" cy="691800"/>
          </a:xfrm>
          <a:prstGeom prst="rect">
            <a:avLst/>
          </a:prstGeom>
          <a:noFill/>
          <a:ln>
            <a:noFill/>
          </a:ln>
        </p:spPr>
        <p:txBody>
          <a:bodyPr anchorCtr="0" anchor="ctr" bIns="91425" lIns="91425" rIns="91425" tIns="91425">
            <a:noAutofit/>
          </a:bodyPr>
          <a:lstStyle/>
          <a:p>
            <a:pPr indent="-304800" lvl="0" marL="457200" rtl="0">
              <a:spcBef>
                <a:spcPts val="0"/>
              </a:spcBef>
              <a:buClr>
                <a:srgbClr val="055A6E"/>
              </a:buClr>
              <a:buSzPct val="100000"/>
              <a:buChar char="●"/>
            </a:pPr>
            <a:r>
              <a:rPr lang="en-US" sz="1200">
                <a:solidFill>
                  <a:srgbClr val="055A6E"/>
                </a:solidFill>
              </a:rPr>
              <a:t>100 yrs of leadership in emerging tech, data security, business innovation</a:t>
            </a:r>
          </a:p>
          <a:p>
            <a:pPr indent="-304800" lvl="0" marL="457200" rtl="0">
              <a:spcBef>
                <a:spcPts val="0"/>
              </a:spcBef>
              <a:buClr>
                <a:srgbClr val="055A6E"/>
              </a:buClr>
              <a:buSzPct val="100000"/>
              <a:buChar char="●"/>
            </a:pPr>
            <a:r>
              <a:rPr lang="en-US" sz="1200">
                <a:solidFill>
                  <a:srgbClr val="055A6E"/>
                </a:solidFill>
              </a:rPr>
              <a:t>Hundreds of projects in mobility, connected devices, Industrial IoT, AR/VR/Wearables</a:t>
            </a:r>
          </a:p>
          <a:p>
            <a:pPr indent="-304800" lvl="0" marL="457200" rtl="0">
              <a:spcBef>
                <a:spcPts val="0"/>
              </a:spcBef>
              <a:buClr>
                <a:srgbClr val="055A6E"/>
              </a:buClr>
              <a:buSzPct val="100000"/>
              <a:buChar char="●"/>
            </a:pPr>
            <a:r>
              <a:rPr lang="en-US" sz="1200">
                <a:solidFill>
                  <a:srgbClr val="055A6E"/>
                </a:solidFill>
              </a:rPr>
              <a:t>Leadership establishing global standards, best practices, frameworks &amp; testing protocols</a:t>
            </a:r>
          </a:p>
          <a:p>
            <a:pPr indent="-304800" lvl="0" marL="457200" rtl="0">
              <a:spcBef>
                <a:spcPts val="0"/>
              </a:spcBef>
              <a:buClr>
                <a:srgbClr val="055A6E"/>
              </a:buClr>
              <a:buSzPct val="100000"/>
              <a:buChar char="●"/>
            </a:pPr>
            <a:r>
              <a:rPr lang="en-US" sz="1200">
                <a:solidFill>
                  <a:srgbClr val="055A6E"/>
                </a:solidFill>
              </a:rPr>
              <a:t>Extraordinary professional network in global enterprise, industry organizations, and government </a:t>
            </a:r>
          </a:p>
        </p:txBody>
      </p:sp>
      <p:sp>
        <p:nvSpPr>
          <p:cNvPr id="95" name="Shape 95"/>
          <p:cNvSpPr txBox="1"/>
          <p:nvPr/>
        </p:nvSpPr>
        <p:spPr>
          <a:xfrm>
            <a:off x="6806950" y="295900"/>
            <a:ext cx="1285800" cy="691800"/>
          </a:xfrm>
          <a:prstGeom prst="rect">
            <a:avLst/>
          </a:prstGeom>
          <a:noFill/>
          <a:ln>
            <a:noFill/>
          </a:ln>
        </p:spPr>
        <p:txBody>
          <a:bodyPr anchorCtr="0" anchor="ctr" bIns="91425" lIns="91425" rIns="91425" tIns="91425">
            <a:noAutofit/>
          </a:bodyPr>
          <a:lstStyle/>
          <a:p>
            <a:pPr lvl="0" rtl="0">
              <a:spcBef>
                <a:spcPts val="0"/>
              </a:spcBef>
              <a:buNone/>
            </a:pPr>
            <a:r>
              <a:rPr i="1" lang="en-US" sz="1100">
                <a:solidFill>
                  <a:srgbClr val="000099"/>
                </a:solidFill>
                <a:latin typeface="Helvetica Neue"/>
                <a:ea typeface="Helvetica Neue"/>
                <a:cs typeface="Helvetica Neue"/>
                <a:sym typeface="Helvetica Neue"/>
              </a:rPr>
              <a:t>Wow! This chart is really wordy. Help if you can.</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0" name="Shape 100"/>
        <p:cNvGrpSpPr/>
        <p:nvPr/>
      </p:nvGrpSpPr>
      <p:grpSpPr>
        <a:xfrm>
          <a:off x="0" y="0"/>
          <a:ext cx="0" cy="0"/>
          <a:chOff x="0" y="0"/>
          <a:chExt cx="0" cy="0"/>
        </a:xfrm>
      </p:grpSpPr>
      <p:pic>
        <p:nvPicPr>
          <p:cNvPr id="101" name="Shape 101"/>
          <p:cNvPicPr preferRelativeResize="0"/>
          <p:nvPr/>
        </p:nvPicPr>
        <p:blipFill>
          <a:blip r:embed="rId3">
            <a:alphaModFix/>
          </a:blip>
          <a:stretch>
            <a:fillRect/>
          </a:stretch>
        </p:blipFill>
        <p:spPr>
          <a:xfrm>
            <a:off x="3766725" y="2174649"/>
            <a:ext cx="1797984" cy="1445949"/>
          </a:xfrm>
          <a:prstGeom prst="rect">
            <a:avLst/>
          </a:prstGeom>
          <a:noFill/>
          <a:ln>
            <a:noFill/>
          </a:ln>
        </p:spPr>
      </p:pic>
      <p:sp>
        <p:nvSpPr>
          <p:cNvPr id="102" name="Shape 102"/>
          <p:cNvSpPr txBox="1"/>
          <p:nvPr>
            <p:ph type="title"/>
          </p:nvPr>
        </p:nvSpPr>
        <p:spPr>
          <a:xfrm>
            <a:off x="628650" y="295900"/>
            <a:ext cx="7317900" cy="4224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SzPct val="25000"/>
              <a:buNone/>
            </a:pPr>
            <a:r>
              <a:rPr b="0" i="0" lang="en-US" sz="3200" u="none" cap="none" strike="noStrike">
                <a:solidFill>
                  <a:srgbClr val="000099"/>
                </a:solidFill>
                <a:latin typeface="Helvetica Neue"/>
                <a:ea typeface="Helvetica Neue"/>
                <a:cs typeface="Helvetica Neue"/>
                <a:sym typeface="Helvetica Neue"/>
              </a:rPr>
              <a:t>[AR vs. Mobility]</a:t>
            </a:r>
          </a:p>
        </p:txBody>
      </p:sp>
      <p:sp>
        <p:nvSpPr>
          <p:cNvPr id="103" name="Shape 103"/>
          <p:cNvSpPr txBox="1"/>
          <p:nvPr/>
        </p:nvSpPr>
        <p:spPr>
          <a:xfrm>
            <a:off x="628650" y="845569"/>
            <a:ext cx="4130163" cy="514047"/>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Clr>
                <a:srgbClr val="900000"/>
              </a:buClr>
              <a:buSzPct val="25000"/>
              <a:buFont typeface="Noto Sans Symbols"/>
              <a:buNone/>
            </a:pPr>
            <a:r>
              <a:rPr b="0" i="1" lang="en-US" sz="1000" u="none" cap="none" strike="noStrike">
                <a:solidFill>
                  <a:srgbClr val="000099"/>
                </a:solidFill>
                <a:latin typeface="Helvetica Neue"/>
                <a:ea typeface="Helvetica Neue"/>
                <a:cs typeface="Helvetica Neue"/>
                <a:sym typeface="Helvetica Neue"/>
              </a:rPr>
              <a:t>Illustrate </a:t>
            </a:r>
            <a:r>
              <a:rPr i="1" lang="en-US" sz="1000">
                <a:solidFill>
                  <a:srgbClr val="000099"/>
                </a:solidFill>
                <a:latin typeface="Helvetica Neue"/>
                <a:ea typeface="Helvetica Neue"/>
                <a:cs typeface="Helvetica Neue"/>
                <a:sym typeface="Helvetica Neue"/>
              </a:rPr>
              <a:t>a non-specific AR headset</a:t>
            </a:r>
            <a:r>
              <a:rPr b="0" i="1" lang="en-US" sz="1000" u="none" cap="none" strike="noStrike">
                <a:solidFill>
                  <a:srgbClr val="000099"/>
                </a:solidFill>
                <a:latin typeface="Helvetica Neue"/>
                <a:ea typeface="Helvetica Neue"/>
                <a:cs typeface="Helvetica Neue"/>
                <a:sym typeface="Helvetica Neue"/>
              </a:rPr>
              <a:t> gathering data and interacting with many sources:</a:t>
            </a:r>
          </a:p>
          <a:p>
            <a:pPr indent="-228600" lvl="0" marL="228600" marR="0" rtl="0" algn="l">
              <a:lnSpc>
                <a:spcPct val="100000"/>
              </a:lnSpc>
              <a:spcBef>
                <a:spcPts val="0"/>
              </a:spcBef>
              <a:spcAft>
                <a:spcPts val="0"/>
              </a:spcAft>
              <a:buClr>
                <a:srgbClr val="900000"/>
              </a:buClr>
              <a:buSzPct val="90000"/>
              <a:buFont typeface="Noto Sans Symbols"/>
              <a:buChar char="▪"/>
            </a:pPr>
            <a:r>
              <a:rPr b="0" i="1" lang="en-US" sz="1000" u="none" cap="none" strike="noStrike">
                <a:solidFill>
                  <a:srgbClr val="000099"/>
                </a:solidFill>
                <a:latin typeface="Helvetica Neue"/>
                <a:ea typeface="Helvetica Neue"/>
                <a:cs typeface="Helvetica Neue"/>
                <a:sym typeface="Helvetica Neue"/>
              </a:rPr>
              <a:t>User entering their UN &amp; password</a:t>
            </a:r>
          </a:p>
          <a:p>
            <a:pPr indent="-228600" lvl="0" marL="228600" marR="0" rtl="0" algn="l">
              <a:lnSpc>
                <a:spcPct val="100000"/>
              </a:lnSpc>
              <a:spcBef>
                <a:spcPts val="0"/>
              </a:spcBef>
              <a:spcAft>
                <a:spcPts val="0"/>
              </a:spcAft>
              <a:buClr>
                <a:srgbClr val="900000"/>
              </a:buClr>
              <a:buSzPct val="90000"/>
              <a:buFont typeface="Noto Sans Symbols"/>
              <a:buChar char="▪"/>
            </a:pPr>
            <a:r>
              <a:rPr b="0" i="1" lang="en-US" sz="1000" u="none" cap="none" strike="noStrike">
                <a:solidFill>
                  <a:srgbClr val="000099"/>
                </a:solidFill>
                <a:latin typeface="Helvetica Neue"/>
                <a:ea typeface="Helvetica Neue"/>
                <a:cs typeface="Helvetica Neue"/>
                <a:sym typeface="Helvetica Neue"/>
              </a:rPr>
              <a:t>A 3D graphical machine part (e.g. pump, valve, motor)</a:t>
            </a:r>
          </a:p>
          <a:p>
            <a:pPr indent="-228600" lvl="0" marL="228600" marR="0" rtl="0" algn="l">
              <a:lnSpc>
                <a:spcPct val="100000"/>
              </a:lnSpc>
              <a:spcBef>
                <a:spcPts val="0"/>
              </a:spcBef>
              <a:spcAft>
                <a:spcPts val="0"/>
              </a:spcAft>
              <a:buClr>
                <a:srgbClr val="900000"/>
              </a:buClr>
              <a:buSzPct val="90000"/>
              <a:buFont typeface="Noto Sans Symbols"/>
              <a:buChar char="▪"/>
            </a:pPr>
            <a:r>
              <a:rPr b="0" i="1" lang="en-US" sz="1000" u="none" cap="none" strike="noStrike">
                <a:solidFill>
                  <a:srgbClr val="000099"/>
                </a:solidFill>
                <a:latin typeface="Helvetica Neue"/>
                <a:ea typeface="Helvetica Neue"/>
                <a:cs typeface="Helvetica Neue"/>
                <a:sym typeface="Helvetica Neue"/>
              </a:rPr>
              <a:t>A point-cloud image or polygon map of some enterprise setting (e.g. fabrication plant)</a:t>
            </a:r>
          </a:p>
          <a:p>
            <a:pPr indent="-228600" lvl="0" marL="228600" marR="0" rtl="0" algn="l">
              <a:lnSpc>
                <a:spcPct val="100000"/>
              </a:lnSpc>
              <a:spcBef>
                <a:spcPts val="0"/>
              </a:spcBef>
              <a:spcAft>
                <a:spcPts val="0"/>
              </a:spcAft>
              <a:buClr>
                <a:srgbClr val="900000"/>
              </a:buClr>
              <a:buSzPct val="90000"/>
              <a:buFont typeface="Noto Sans Symbols"/>
              <a:buChar char="▪"/>
            </a:pPr>
            <a:r>
              <a:rPr b="0" i="1" lang="en-US" sz="1000" u="none" cap="none" strike="noStrike">
                <a:solidFill>
                  <a:srgbClr val="000099"/>
                </a:solidFill>
                <a:latin typeface="Helvetica Neue"/>
                <a:ea typeface="Helvetica Neue"/>
                <a:cs typeface="Helvetica Neue"/>
                <a:sym typeface="Helvetica Neue"/>
              </a:rPr>
              <a:t>A representation of critical enterprise data on a network server</a:t>
            </a:r>
          </a:p>
          <a:p>
            <a:pPr indent="-228600" lvl="0" marL="228600" marR="0" rtl="0" algn="l">
              <a:lnSpc>
                <a:spcPct val="100000"/>
              </a:lnSpc>
              <a:spcBef>
                <a:spcPts val="0"/>
              </a:spcBef>
              <a:spcAft>
                <a:spcPts val="0"/>
              </a:spcAft>
              <a:buClr>
                <a:srgbClr val="900000"/>
              </a:buClr>
              <a:buSzPct val="90000"/>
              <a:buFont typeface="Noto Sans Symbols"/>
              <a:buChar char="▪"/>
            </a:pPr>
            <a:r>
              <a:rPr b="0" i="1" lang="en-US" sz="1000" u="none" cap="none" strike="noStrike">
                <a:solidFill>
                  <a:srgbClr val="000099"/>
                </a:solidFill>
                <a:latin typeface="Helvetica Neue"/>
                <a:ea typeface="Helvetica Neue"/>
                <a:cs typeface="Helvetica Neue"/>
                <a:sym typeface="Helvetica Neue"/>
              </a:rPr>
              <a:t>An industrial machine tool (e.g. lathe, mill, press, furnace, etc)</a:t>
            </a:r>
          </a:p>
        </p:txBody>
      </p:sp>
      <p:pic>
        <p:nvPicPr>
          <p:cNvPr id="104" name="Shape 104"/>
          <p:cNvPicPr preferRelativeResize="0"/>
          <p:nvPr/>
        </p:nvPicPr>
        <p:blipFill rotWithShape="1">
          <a:blip r:embed="rId4">
            <a:alphaModFix/>
          </a:blip>
          <a:srcRect b="0" l="0" r="0" t="0"/>
          <a:stretch/>
        </p:blipFill>
        <p:spPr>
          <a:xfrm>
            <a:off x="7129335" y="1304199"/>
            <a:ext cx="1386013" cy="780853"/>
          </a:xfrm>
          <a:prstGeom prst="rect">
            <a:avLst/>
          </a:prstGeom>
          <a:noFill/>
          <a:ln>
            <a:noFill/>
          </a:ln>
        </p:spPr>
      </p:pic>
      <p:cxnSp>
        <p:nvCxnSpPr>
          <p:cNvPr id="105" name="Shape 105"/>
          <p:cNvCxnSpPr/>
          <p:nvPr/>
        </p:nvCxnSpPr>
        <p:spPr>
          <a:xfrm>
            <a:off x="2451327" y="2635044"/>
            <a:ext cx="812982" cy="226487"/>
          </a:xfrm>
          <a:prstGeom prst="straightConnector1">
            <a:avLst/>
          </a:prstGeom>
          <a:noFill/>
          <a:ln cap="flat" cmpd="sng" w="28575">
            <a:solidFill>
              <a:schemeClr val="accent1"/>
            </a:solidFill>
            <a:prstDash val="solid"/>
            <a:miter/>
            <a:headEnd len="lg" w="lg" type="triangle"/>
            <a:tailEnd len="lg" w="lg" type="triangle"/>
          </a:ln>
        </p:spPr>
      </p:cxnSp>
      <p:pic>
        <p:nvPicPr>
          <p:cNvPr id="106" name="Shape 106"/>
          <p:cNvPicPr preferRelativeResize="0"/>
          <p:nvPr/>
        </p:nvPicPr>
        <p:blipFill rotWithShape="1">
          <a:blip r:embed="rId5">
            <a:alphaModFix/>
          </a:blip>
          <a:srcRect b="0" l="0" r="0" t="0"/>
          <a:stretch/>
        </p:blipFill>
        <p:spPr>
          <a:xfrm>
            <a:off x="267550" y="2124556"/>
            <a:ext cx="1740000" cy="997200"/>
          </a:xfrm>
          <a:prstGeom prst="rect">
            <a:avLst/>
          </a:prstGeom>
          <a:noFill/>
          <a:ln>
            <a:noFill/>
          </a:ln>
        </p:spPr>
      </p:pic>
      <p:cxnSp>
        <p:nvCxnSpPr>
          <p:cNvPr id="107" name="Shape 107"/>
          <p:cNvCxnSpPr/>
          <p:nvPr/>
        </p:nvCxnSpPr>
        <p:spPr>
          <a:xfrm flipH="1">
            <a:off x="6084626" y="1872682"/>
            <a:ext cx="966432" cy="580104"/>
          </a:xfrm>
          <a:prstGeom prst="straightConnector1">
            <a:avLst/>
          </a:prstGeom>
          <a:noFill/>
          <a:ln cap="flat" cmpd="sng" w="28575">
            <a:solidFill>
              <a:schemeClr val="accent1"/>
            </a:solidFill>
            <a:prstDash val="solid"/>
            <a:miter/>
            <a:headEnd len="lg" w="lg" type="triangle"/>
            <a:tailEnd len="lg" w="lg" type="triangle"/>
          </a:ln>
        </p:spPr>
      </p:cxnSp>
      <p:pic>
        <p:nvPicPr>
          <p:cNvPr id="108" name="Shape 108"/>
          <p:cNvPicPr preferRelativeResize="0"/>
          <p:nvPr/>
        </p:nvPicPr>
        <p:blipFill rotWithShape="1">
          <a:blip r:embed="rId6">
            <a:alphaModFix/>
          </a:blip>
          <a:srcRect b="0" l="0" r="0" t="0"/>
          <a:stretch/>
        </p:blipFill>
        <p:spPr>
          <a:xfrm>
            <a:off x="380548" y="3461825"/>
            <a:ext cx="1514100" cy="1067100"/>
          </a:xfrm>
          <a:prstGeom prst="rect">
            <a:avLst/>
          </a:prstGeom>
          <a:noFill/>
          <a:ln>
            <a:noFill/>
          </a:ln>
        </p:spPr>
      </p:pic>
      <p:cxnSp>
        <p:nvCxnSpPr>
          <p:cNvPr id="109" name="Shape 109"/>
          <p:cNvCxnSpPr/>
          <p:nvPr/>
        </p:nvCxnSpPr>
        <p:spPr>
          <a:xfrm flipH="1" rot="10800000">
            <a:off x="2432267" y="3319277"/>
            <a:ext cx="924076" cy="482661"/>
          </a:xfrm>
          <a:prstGeom prst="straightConnector1">
            <a:avLst/>
          </a:prstGeom>
          <a:noFill/>
          <a:ln cap="flat" cmpd="sng" w="28575">
            <a:solidFill>
              <a:schemeClr val="accent1"/>
            </a:solidFill>
            <a:prstDash val="solid"/>
            <a:miter/>
            <a:headEnd len="lg" w="lg" type="triangle"/>
            <a:tailEnd len="lg" w="lg" type="triangle"/>
          </a:ln>
        </p:spPr>
      </p:cxnSp>
      <p:pic>
        <p:nvPicPr>
          <p:cNvPr id="110" name="Shape 110"/>
          <p:cNvPicPr preferRelativeResize="0"/>
          <p:nvPr/>
        </p:nvPicPr>
        <p:blipFill rotWithShape="1">
          <a:blip r:embed="rId7">
            <a:alphaModFix/>
          </a:blip>
          <a:srcRect b="0" l="0" r="0" t="0"/>
          <a:stretch/>
        </p:blipFill>
        <p:spPr>
          <a:xfrm>
            <a:off x="4869732" y="199992"/>
            <a:ext cx="1183091" cy="1744412"/>
          </a:xfrm>
          <a:prstGeom prst="rect">
            <a:avLst/>
          </a:prstGeom>
          <a:noFill/>
          <a:ln>
            <a:noFill/>
          </a:ln>
        </p:spPr>
      </p:pic>
      <p:pic>
        <p:nvPicPr>
          <p:cNvPr id="111" name="Shape 111"/>
          <p:cNvPicPr preferRelativeResize="0"/>
          <p:nvPr/>
        </p:nvPicPr>
        <p:blipFill rotWithShape="1">
          <a:blip r:embed="rId8">
            <a:alphaModFix/>
          </a:blip>
          <a:srcRect b="0" l="0" r="0" t="0"/>
          <a:stretch/>
        </p:blipFill>
        <p:spPr>
          <a:xfrm>
            <a:off x="3476600" y="3685975"/>
            <a:ext cx="2205300" cy="1067100"/>
          </a:xfrm>
          <a:prstGeom prst="rect">
            <a:avLst/>
          </a:prstGeom>
          <a:noFill/>
          <a:ln>
            <a:noFill/>
          </a:ln>
        </p:spPr>
      </p:pic>
      <p:cxnSp>
        <p:nvCxnSpPr>
          <p:cNvPr id="112" name="Shape 112"/>
          <p:cNvCxnSpPr/>
          <p:nvPr/>
        </p:nvCxnSpPr>
        <p:spPr>
          <a:xfrm flipH="1">
            <a:off x="5039950" y="1959625"/>
            <a:ext cx="239700" cy="390300"/>
          </a:xfrm>
          <a:prstGeom prst="straightConnector1">
            <a:avLst/>
          </a:prstGeom>
          <a:noFill/>
          <a:ln cap="flat" cmpd="sng" w="28575">
            <a:solidFill>
              <a:schemeClr val="accent1"/>
            </a:solidFill>
            <a:prstDash val="solid"/>
            <a:miter/>
            <a:headEnd len="lg" w="lg" type="triangle"/>
            <a:tailEnd len="lg" w="lg" type="triangle"/>
          </a:ln>
        </p:spPr>
      </p:cxnSp>
      <p:cxnSp>
        <p:nvCxnSpPr>
          <p:cNvPr id="113" name="Shape 113"/>
          <p:cNvCxnSpPr/>
          <p:nvPr/>
        </p:nvCxnSpPr>
        <p:spPr>
          <a:xfrm flipH="1" rot="10800000">
            <a:off x="4758826" y="3461835"/>
            <a:ext cx="19200" cy="511800"/>
          </a:xfrm>
          <a:prstGeom prst="straightConnector1">
            <a:avLst/>
          </a:prstGeom>
          <a:noFill/>
          <a:ln cap="flat" cmpd="sng" w="28575">
            <a:solidFill>
              <a:schemeClr val="accent1"/>
            </a:solidFill>
            <a:prstDash val="solid"/>
            <a:miter/>
            <a:headEnd len="lg" w="lg" type="triangle"/>
            <a:tailEnd len="lg" w="lg" type="triangle"/>
          </a:ln>
        </p:spPr>
      </p:cxnSp>
      <p:sp>
        <p:nvSpPr>
          <p:cNvPr id="114" name="Shape 114"/>
          <p:cNvSpPr txBox="1"/>
          <p:nvPr/>
        </p:nvSpPr>
        <p:spPr>
          <a:xfrm>
            <a:off x="7129325" y="2157575"/>
            <a:ext cx="1574400" cy="295200"/>
          </a:xfrm>
          <a:prstGeom prst="rect">
            <a:avLst/>
          </a:prstGeom>
          <a:noFill/>
          <a:ln>
            <a:noFill/>
          </a:ln>
        </p:spPr>
        <p:txBody>
          <a:bodyPr anchorCtr="0" anchor="t" bIns="91425" lIns="91425" rIns="91425" tIns="91425">
            <a:noAutofit/>
          </a:bodyPr>
          <a:lstStyle/>
          <a:p>
            <a:pPr lvl="0">
              <a:spcBef>
                <a:spcPts val="0"/>
              </a:spcBef>
              <a:buNone/>
            </a:pPr>
            <a:r>
              <a:rPr lang="en-US" sz="1000"/>
              <a:t>Authentication</a:t>
            </a:r>
          </a:p>
        </p:txBody>
      </p:sp>
      <p:sp>
        <p:nvSpPr>
          <p:cNvPr id="115" name="Shape 115"/>
          <p:cNvSpPr txBox="1"/>
          <p:nvPr/>
        </p:nvSpPr>
        <p:spPr>
          <a:xfrm>
            <a:off x="6164275" y="550375"/>
            <a:ext cx="1574400" cy="295200"/>
          </a:xfrm>
          <a:prstGeom prst="rect">
            <a:avLst/>
          </a:prstGeom>
          <a:noFill/>
          <a:ln>
            <a:noFill/>
          </a:ln>
        </p:spPr>
        <p:txBody>
          <a:bodyPr anchorCtr="0" anchor="t" bIns="91425" lIns="91425" rIns="91425" tIns="91425">
            <a:noAutofit/>
          </a:bodyPr>
          <a:lstStyle/>
          <a:p>
            <a:pPr lvl="0" rtl="0">
              <a:spcBef>
                <a:spcPts val="0"/>
              </a:spcBef>
              <a:buNone/>
            </a:pPr>
            <a:r>
              <a:rPr lang="en-US" sz="1000"/>
              <a:t>User Activity Tracking</a:t>
            </a:r>
          </a:p>
        </p:txBody>
      </p:sp>
      <p:sp>
        <p:nvSpPr>
          <p:cNvPr id="116" name="Shape 116"/>
          <p:cNvSpPr txBox="1"/>
          <p:nvPr/>
        </p:nvSpPr>
        <p:spPr>
          <a:xfrm>
            <a:off x="380550" y="3144187"/>
            <a:ext cx="1574400" cy="295200"/>
          </a:xfrm>
          <a:prstGeom prst="rect">
            <a:avLst/>
          </a:prstGeom>
          <a:noFill/>
          <a:ln>
            <a:noFill/>
          </a:ln>
        </p:spPr>
        <p:txBody>
          <a:bodyPr anchorCtr="0" anchor="t" bIns="91425" lIns="91425" rIns="91425" tIns="91425">
            <a:noAutofit/>
          </a:bodyPr>
          <a:lstStyle/>
          <a:p>
            <a:pPr lvl="0" rtl="0">
              <a:spcBef>
                <a:spcPts val="0"/>
              </a:spcBef>
              <a:buNone/>
            </a:pPr>
            <a:r>
              <a:rPr lang="en-US" sz="1000"/>
              <a:t>Immersive Environment</a:t>
            </a:r>
          </a:p>
        </p:txBody>
      </p:sp>
      <p:sp>
        <p:nvSpPr>
          <p:cNvPr id="117" name="Shape 117"/>
          <p:cNvSpPr txBox="1"/>
          <p:nvPr/>
        </p:nvSpPr>
        <p:spPr>
          <a:xfrm>
            <a:off x="380550" y="4558796"/>
            <a:ext cx="1574400" cy="226500"/>
          </a:xfrm>
          <a:prstGeom prst="rect">
            <a:avLst/>
          </a:prstGeom>
          <a:noFill/>
          <a:ln>
            <a:noFill/>
          </a:ln>
        </p:spPr>
        <p:txBody>
          <a:bodyPr anchorCtr="0" anchor="t" bIns="91425" lIns="91425" rIns="91425" tIns="91425">
            <a:noAutofit/>
          </a:bodyPr>
          <a:lstStyle/>
          <a:p>
            <a:pPr lvl="0" rtl="0">
              <a:spcBef>
                <a:spcPts val="0"/>
              </a:spcBef>
              <a:buNone/>
            </a:pPr>
            <a:r>
              <a:rPr lang="en-US" sz="1000"/>
              <a:t>Critical Data Collection</a:t>
            </a:r>
          </a:p>
        </p:txBody>
      </p:sp>
      <p:sp>
        <p:nvSpPr>
          <p:cNvPr id="118" name="Shape 118"/>
          <p:cNvSpPr txBox="1"/>
          <p:nvPr/>
        </p:nvSpPr>
        <p:spPr>
          <a:xfrm>
            <a:off x="6940937" y="2816925"/>
            <a:ext cx="1574400" cy="295200"/>
          </a:xfrm>
          <a:prstGeom prst="rect">
            <a:avLst/>
          </a:prstGeom>
          <a:noFill/>
          <a:ln>
            <a:noFill/>
          </a:ln>
        </p:spPr>
        <p:txBody>
          <a:bodyPr anchorCtr="0" anchor="t" bIns="91425" lIns="91425" rIns="91425" tIns="91425">
            <a:noAutofit/>
          </a:bodyPr>
          <a:lstStyle/>
          <a:p>
            <a:pPr lvl="0" rtl="0">
              <a:spcBef>
                <a:spcPts val="0"/>
              </a:spcBef>
              <a:buNone/>
            </a:pPr>
            <a:r>
              <a:rPr lang="en-US" sz="1000"/>
              <a:t>Environment Mapping</a:t>
            </a:r>
          </a:p>
        </p:txBody>
      </p:sp>
      <p:sp>
        <p:nvSpPr>
          <p:cNvPr id="119" name="Shape 119"/>
          <p:cNvSpPr txBox="1"/>
          <p:nvPr/>
        </p:nvSpPr>
        <p:spPr>
          <a:xfrm>
            <a:off x="2545976" y="3847775"/>
            <a:ext cx="1044600" cy="295200"/>
          </a:xfrm>
          <a:prstGeom prst="rect">
            <a:avLst/>
          </a:prstGeom>
          <a:noFill/>
          <a:ln>
            <a:noFill/>
          </a:ln>
        </p:spPr>
        <p:txBody>
          <a:bodyPr anchorCtr="0" anchor="t" bIns="91425" lIns="91425" rIns="91425" tIns="91425">
            <a:noAutofit/>
          </a:bodyPr>
          <a:lstStyle/>
          <a:p>
            <a:pPr lvl="0" rtl="0">
              <a:spcBef>
                <a:spcPts val="0"/>
              </a:spcBef>
              <a:buNone/>
            </a:pPr>
            <a:r>
              <a:rPr lang="en-US" sz="1000"/>
              <a:t>Enterprise Asset Connectivity</a:t>
            </a:r>
          </a:p>
        </p:txBody>
      </p:sp>
      <p:sp>
        <p:nvSpPr>
          <p:cNvPr id="120" name="Shape 120"/>
          <p:cNvSpPr txBox="1"/>
          <p:nvPr/>
        </p:nvSpPr>
        <p:spPr>
          <a:xfrm>
            <a:off x="2545975" y="2135437"/>
            <a:ext cx="1574400" cy="295200"/>
          </a:xfrm>
          <a:prstGeom prst="rect">
            <a:avLst/>
          </a:prstGeom>
          <a:noFill/>
          <a:ln>
            <a:noFill/>
          </a:ln>
        </p:spPr>
        <p:txBody>
          <a:bodyPr anchorCtr="0" anchor="t" bIns="91425" lIns="91425" rIns="91425" tIns="91425">
            <a:noAutofit/>
          </a:bodyPr>
          <a:lstStyle/>
          <a:p>
            <a:pPr lvl="0" rtl="0">
              <a:spcBef>
                <a:spcPts val="0"/>
              </a:spcBef>
              <a:buNone/>
            </a:pPr>
            <a:r>
              <a:rPr lang="en-US" sz="1000"/>
              <a:t>Unconventional Hardware</a:t>
            </a:r>
          </a:p>
        </p:txBody>
      </p:sp>
      <p:pic>
        <p:nvPicPr>
          <p:cNvPr id="121" name="Shape 121"/>
          <p:cNvPicPr preferRelativeResize="0"/>
          <p:nvPr/>
        </p:nvPicPr>
        <p:blipFill>
          <a:blip r:embed="rId9">
            <a:alphaModFix/>
          </a:blip>
          <a:stretch>
            <a:fillRect/>
          </a:stretch>
        </p:blipFill>
        <p:spPr>
          <a:xfrm>
            <a:off x="6084625" y="3114363"/>
            <a:ext cx="2728775" cy="1445962"/>
          </a:xfrm>
          <a:prstGeom prst="rect">
            <a:avLst/>
          </a:prstGeom>
          <a:noFill/>
          <a:ln>
            <a:noFill/>
          </a:ln>
        </p:spPr>
      </p:pic>
      <p:cxnSp>
        <p:nvCxnSpPr>
          <p:cNvPr id="122" name="Shape 122"/>
          <p:cNvCxnSpPr/>
          <p:nvPr/>
        </p:nvCxnSpPr>
        <p:spPr>
          <a:xfrm rot="10800000">
            <a:off x="5461278" y="3319276"/>
            <a:ext cx="996673" cy="511834"/>
          </a:xfrm>
          <a:prstGeom prst="straightConnector1">
            <a:avLst/>
          </a:prstGeom>
          <a:noFill/>
          <a:ln cap="flat" cmpd="sng" w="28575">
            <a:solidFill>
              <a:schemeClr val="accent1"/>
            </a:solidFill>
            <a:prstDash val="solid"/>
            <a:miter/>
            <a:headEnd len="lg" w="lg" type="triangle"/>
            <a:tailEnd len="lg" w="lg" type="triangle"/>
          </a:ln>
        </p:spPr>
      </p:cxnSp>
      <p:sp>
        <p:nvSpPr>
          <p:cNvPr id="123" name="Shape 123"/>
          <p:cNvSpPr txBox="1"/>
          <p:nvPr>
            <p:ph idx="12" type="sldNum"/>
          </p:nvPr>
        </p:nvSpPr>
        <p:spPr>
          <a:xfrm>
            <a:off x="5701742" y="4695081"/>
            <a:ext cx="1105200" cy="2739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8" name="Shape 128"/>
        <p:cNvGrpSpPr/>
        <p:nvPr/>
      </p:nvGrpSpPr>
      <p:grpSpPr>
        <a:xfrm>
          <a:off x="0" y="0"/>
          <a:ext cx="0" cy="0"/>
          <a:chOff x="0" y="0"/>
          <a:chExt cx="0" cy="0"/>
        </a:xfrm>
      </p:grpSpPr>
      <p:sp>
        <p:nvSpPr>
          <p:cNvPr id="129" name="Shape 129"/>
          <p:cNvSpPr txBox="1"/>
          <p:nvPr>
            <p:ph type="title"/>
          </p:nvPr>
        </p:nvSpPr>
        <p:spPr>
          <a:xfrm>
            <a:off x="628650" y="295900"/>
            <a:ext cx="7317900" cy="4224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SzPct val="25000"/>
              <a:buNone/>
            </a:pPr>
            <a:r>
              <a:rPr b="0" i="0" lang="en-US" sz="3200" u="none" cap="none" strike="noStrike">
                <a:solidFill>
                  <a:srgbClr val="000099"/>
                </a:solidFill>
                <a:latin typeface="Helvetica Neue"/>
                <a:ea typeface="Helvetica Neue"/>
                <a:cs typeface="Helvetica Neue"/>
                <a:sym typeface="Helvetica Neue"/>
              </a:rPr>
              <a:t>[EQUIVALENCE PYRAMID]</a:t>
            </a:r>
          </a:p>
        </p:txBody>
      </p:sp>
      <p:sp>
        <p:nvSpPr>
          <p:cNvPr id="130" name="Shape 130"/>
          <p:cNvSpPr txBox="1"/>
          <p:nvPr/>
        </p:nvSpPr>
        <p:spPr>
          <a:xfrm>
            <a:off x="628650" y="776749"/>
            <a:ext cx="7119169" cy="514047"/>
          </a:xfrm>
          <a:prstGeom prst="rect">
            <a:avLst/>
          </a:prstGeom>
          <a:noFill/>
          <a:ln>
            <a:noFill/>
          </a:ln>
        </p:spPr>
        <p:txBody>
          <a:bodyPr anchorCtr="0" anchor="t" bIns="45700" lIns="91425" rIns="91425" tIns="45700">
            <a:noAutofit/>
          </a:bodyPr>
          <a:lstStyle/>
          <a:p>
            <a:pPr indent="-228600" lvl="0" marL="228600" marR="0" rtl="0" algn="l">
              <a:lnSpc>
                <a:spcPct val="90000"/>
              </a:lnSpc>
              <a:spcBef>
                <a:spcPts val="0"/>
              </a:spcBef>
              <a:spcAft>
                <a:spcPts val="0"/>
              </a:spcAft>
              <a:buClr>
                <a:srgbClr val="900000"/>
              </a:buClr>
              <a:buSzPct val="90000"/>
              <a:buFont typeface="Noto Sans Symbols"/>
              <a:buChar char="▪"/>
            </a:pPr>
            <a:r>
              <a:rPr b="0" i="1" lang="en-US" sz="1000" u="none" cap="none" strike="noStrike">
                <a:solidFill>
                  <a:srgbClr val="000099"/>
                </a:solidFill>
                <a:latin typeface="Helvetica Neue"/>
                <a:ea typeface="Helvetica Neue"/>
                <a:cs typeface="Helvetica Neue"/>
                <a:sym typeface="Helvetica Neue"/>
              </a:rPr>
              <a:t>Slide illustrating a stack of existing data security standards and frameworks which are serving as a foundation for our new “Enterprise AR Cyber Security Framework” </a:t>
            </a:r>
          </a:p>
        </p:txBody>
      </p:sp>
      <p:pic>
        <p:nvPicPr>
          <p:cNvPr id="131" name="Shape 131"/>
          <p:cNvPicPr preferRelativeResize="0"/>
          <p:nvPr/>
        </p:nvPicPr>
        <p:blipFill rotWithShape="1">
          <a:blip r:embed="rId3">
            <a:alphaModFix/>
          </a:blip>
          <a:srcRect b="0" l="0" r="0" t="0"/>
          <a:stretch/>
        </p:blipFill>
        <p:spPr>
          <a:xfrm>
            <a:off x="2671802" y="3480582"/>
            <a:ext cx="2435550" cy="868679"/>
          </a:xfrm>
          <a:prstGeom prst="rect">
            <a:avLst/>
          </a:prstGeom>
          <a:noFill/>
          <a:ln cap="flat" cmpd="sng" w="19050">
            <a:solidFill>
              <a:srgbClr val="073763"/>
            </a:solidFill>
            <a:prstDash val="solid"/>
            <a:round/>
            <a:headEnd len="med" w="med" type="none"/>
            <a:tailEnd len="med" w="med" type="none"/>
          </a:ln>
        </p:spPr>
      </p:pic>
      <p:pic>
        <p:nvPicPr>
          <p:cNvPr id="132" name="Shape 132"/>
          <p:cNvPicPr preferRelativeResize="0"/>
          <p:nvPr/>
        </p:nvPicPr>
        <p:blipFill rotWithShape="1">
          <a:blip r:embed="rId4">
            <a:alphaModFix/>
          </a:blip>
          <a:srcRect b="0" l="0" r="0" t="0"/>
          <a:stretch/>
        </p:blipFill>
        <p:spPr>
          <a:xfrm>
            <a:off x="5261180" y="3457723"/>
            <a:ext cx="3547672" cy="914400"/>
          </a:xfrm>
          <a:prstGeom prst="rect">
            <a:avLst/>
          </a:prstGeom>
          <a:noFill/>
          <a:ln>
            <a:noFill/>
          </a:ln>
        </p:spPr>
      </p:pic>
      <p:pic>
        <p:nvPicPr>
          <p:cNvPr id="133" name="Shape 133"/>
          <p:cNvPicPr preferRelativeResize="0"/>
          <p:nvPr/>
        </p:nvPicPr>
        <p:blipFill rotWithShape="1">
          <a:blip r:embed="rId5">
            <a:alphaModFix/>
          </a:blip>
          <a:srcRect b="0" l="0" r="0" t="0"/>
          <a:stretch/>
        </p:blipFill>
        <p:spPr>
          <a:xfrm>
            <a:off x="3986048" y="2421261"/>
            <a:ext cx="4536440" cy="868679"/>
          </a:xfrm>
          <a:prstGeom prst="rect">
            <a:avLst/>
          </a:prstGeom>
          <a:noFill/>
          <a:ln cap="flat" cmpd="sng" w="19050">
            <a:solidFill>
              <a:srgbClr val="073763"/>
            </a:solidFill>
            <a:prstDash val="solid"/>
            <a:round/>
            <a:headEnd len="med" w="med" type="none"/>
            <a:tailEnd len="med" w="med" type="none"/>
          </a:ln>
        </p:spPr>
      </p:pic>
      <p:pic>
        <p:nvPicPr>
          <p:cNvPr id="134" name="Shape 134"/>
          <p:cNvPicPr preferRelativeResize="0"/>
          <p:nvPr/>
        </p:nvPicPr>
        <p:blipFill rotWithShape="1">
          <a:blip r:embed="rId6">
            <a:alphaModFix/>
          </a:blip>
          <a:srcRect b="0" l="0" r="0" t="0"/>
          <a:stretch/>
        </p:blipFill>
        <p:spPr>
          <a:xfrm>
            <a:off x="689237" y="2398401"/>
            <a:ext cx="3100038" cy="914400"/>
          </a:xfrm>
          <a:prstGeom prst="rect">
            <a:avLst/>
          </a:prstGeom>
          <a:noFill/>
          <a:ln>
            <a:noFill/>
          </a:ln>
        </p:spPr>
      </p:pic>
      <p:pic>
        <p:nvPicPr>
          <p:cNvPr id="135" name="Shape 135"/>
          <p:cNvPicPr preferRelativeResize="0"/>
          <p:nvPr/>
        </p:nvPicPr>
        <p:blipFill rotWithShape="1">
          <a:blip r:embed="rId7">
            <a:alphaModFix/>
          </a:blip>
          <a:srcRect b="0" l="0" r="0" t="0"/>
          <a:stretch/>
        </p:blipFill>
        <p:spPr>
          <a:xfrm>
            <a:off x="572133" y="3480582"/>
            <a:ext cx="1945843" cy="868679"/>
          </a:xfrm>
          <a:prstGeom prst="rect">
            <a:avLst/>
          </a:prstGeom>
          <a:noFill/>
          <a:ln>
            <a:noFill/>
          </a:ln>
        </p:spPr>
      </p:pic>
      <p:sp>
        <p:nvSpPr>
          <p:cNvPr id="136" name="Shape 136"/>
          <p:cNvSpPr/>
          <p:nvPr/>
        </p:nvSpPr>
        <p:spPr>
          <a:xfrm>
            <a:off x="1850746" y="1361941"/>
            <a:ext cx="5759421" cy="868679"/>
          </a:xfrm>
          <a:prstGeom prst="rect">
            <a:avLst/>
          </a:prstGeom>
          <a:solidFill>
            <a:srgbClr val="3099DD"/>
          </a:solidFill>
          <a:ln cap="flat" cmpd="sng" w="12700">
            <a:solidFill>
              <a:srgbClr val="073763"/>
            </a:solidFill>
            <a:prstDash val="solid"/>
            <a:miter/>
            <a:headEnd len="med" w="med" type="none"/>
            <a:tailEnd len="med" w="med" type="none"/>
          </a:ln>
        </p:spPr>
        <p:txBody>
          <a:bodyPr anchorCtr="0" anchor="ctr" bIns="45700" lIns="91425" rIns="91425" tIns="45700">
            <a:noAutofit/>
          </a:bodyPr>
          <a:lstStyle/>
          <a:p>
            <a:pPr indent="0" lvl="0" marL="0" marR="0" rtl="0" algn="ctr">
              <a:spcBef>
                <a:spcPts val="0"/>
              </a:spcBef>
              <a:buSzPct val="25000"/>
              <a:buNone/>
            </a:pPr>
            <a:r>
              <a:rPr b="0" i="0" lang="en-US" sz="1800" u="none" cap="none" strike="noStrike">
                <a:solidFill>
                  <a:schemeClr val="lt1"/>
                </a:solidFill>
                <a:latin typeface="Arial"/>
                <a:ea typeface="Arial"/>
                <a:cs typeface="Arial"/>
                <a:sym typeface="Arial"/>
              </a:rPr>
              <a:t>AREA Enterprise AR Cyber Security Framework</a:t>
            </a:r>
          </a:p>
        </p:txBody>
      </p:sp>
      <p:sp>
        <p:nvSpPr>
          <p:cNvPr id="137" name="Shape 137"/>
          <p:cNvSpPr txBox="1"/>
          <p:nvPr>
            <p:ph idx="12" type="sldNum"/>
          </p:nvPr>
        </p:nvSpPr>
        <p:spPr>
          <a:xfrm>
            <a:off x="5701742" y="4695081"/>
            <a:ext cx="1105200" cy="2739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2" name="Shape 142"/>
        <p:cNvGrpSpPr/>
        <p:nvPr/>
      </p:nvGrpSpPr>
      <p:grpSpPr>
        <a:xfrm>
          <a:off x="0" y="0"/>
          <a:ext cx="0" cy="0"/>
          <a:chOff x="0" y="0"/>
          <a:chExt cx="0" cy="0"/>
        </a:xfrm>
      </p:grpSpPr>
      <p:sp>
        <p:nvSpPr>
          <p:cNvPr id="143" name="Shape 143"/>
          <p:cNvSpPr txBox="1"/>
          <p:nvPr>
            <p:ph type="title"/>
          </p:nvPr>
        </p:nvSpPr>
        <p:spPr>
          <a:xfrm>
            <a:off x="628650" y="295900"/>
            <a:ext cx="7317900" cy="4224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SzPct val="25000"/>
              <a:buNone/>
            </a:pPr>
            <a:r>
              <a:rPr b="0" i="0" lang="en-US" sz="3200" u="none" cap="none" strike="noStrike">
                <a:solidFill>
                  <a:srgbClr val="000099"/>
                </a:solidFill>
                <a:latin typeface="Helvetica Neue"/>
                <a:ea typeface="Helvetica Neue"/>
                <a:cs typeface="Helvetica Neue"/>
                <a:sym typeface="Helvetica Neue"/>
              </a:rPr>
              <a:t>[METHODOLOGY]</a:t>
            </a:r>
          </a:p>
        </p:txBody>
      </p:sp>
      <p:sp>
        <p:nvSpPr>
          <p:cNvPr id="144" name="Shape 144"/>
          <p:cNvSpPr txBox="1"/>
          <p:nvPr/>
        </p:nvSpPr>
        <p:spPr>
          <a:xfrm>
            <a:off x="628650" y="796410"/>
            <a:ext cx="5614834" cy="2792363"/>
          </a:xfrm>
          <a:prstGeom prst="rect">
            <a:avLst/>
          </a:prstGeom>
          <a:noFill/>
          <a:ln>
            <a:noFill/>
          </a:ln>
        </p:spPr>
        <p:txBody>
          <a:bodyPr anchorCtr="0" anchor="t" bIns="45700" lIns="91425" rIns="91425" tIns="45700">
            <a:noAutofit/>
          </a:bodyPr>
          <a:lstStyle/>
          <a:p>
            <a:pPr indent="-228600" lvl="0" marL="228600" marR="0" rtl="0" algn="l">
              <a:lnSpc>
                <a:spcPct val="90000"/>
              </a:lnSpc>
              <a:spcBef>
                <a:spcPts val="0"/>
              </a:spcBef>
              <a:spcAft>
                <a:spcPts val="0"/>
              </a:spcAft>
              <a:buClr>
                <a:srgbClr val="900000"/>
              </a:buClr>
              <a:buSzPct val="90000"/>
              <a:buFont typeface="Noto Sans Symbols"/>
              <a:buChar char="▪"/>
            </a:pPr>
            <a:r>
              <a:rPr b="0" i="1" lang="en-US" sz="1100" u="none" cap="none" strike="noStrike">
                <a:solidFill>
                  <a:srgbClr val="000099"/>
                </a:solidFill>
                <a:latin typeface="Helvetica Neue"/>
                <a:ea typeface="Helvetica Neue"/>
                <a:cs typeface="Helvetica Neue"/>
                <a:sym typeface="Helvetica Neue"/>
              </a:rPr>
              <a:t>NOTE: We can use the text bullets, below. Add in icons to help convey each phase. These icons suck – I’m sure you can do better!</a:t>
            </a:r>
          </a:p>
        </p:txBody>
      </p:sp>
      <p:sp>
        <p:nvSpPr>
          <p:cNvPr id="145" name="Shape 145"/>
          <p:cNvSpPr txBox="1"/>
          <p:nvPr/>
        </p:nvSpPr>
        <p:spPr>
          <a:xfrm>
            <a:off x="1832440" y="1670757"/>
            <a:ext cx="7065753" cy="2792363"/>
          </a:xfrm>
          <a:prstGeom prst="rect">
            <a:avLst/>
          </a:prstGeom>
          <a:noFill/>
          <a:ln>
            <a:noFill/>
          </a:ln>
        </p:spPr>
        <p:txBody>
          <a:bodyPr anchorCtr="0" anchor="t" bIns="45700" lIns="91425" rIns="91425" tIns="45700">
            <a:noAutofit/>
          </a:bodyPr>
          <a:lstStyle/>
          <a:p>
            <a:pPr indent="-228600" lvl="0" marL="228600" marR="0" rtl="0" algn="l">
              <a:lnSpc>
                <a:spcPct val="90000"/>
              </a:lnSpc>
              <a:spcBef>
                <a:spcPts val="0"/>
              </a:spcBef>
              <a:spcAft>
                <a:spcPts val="0"/>
              </a:spcAft>
              <a:buClr>
                <a:srgbClr val="900000"/>
              </a:buClr>
              <a:buSzPct val="90000"/>
              <a:buFont typeface="Noto Sans Symbols"/>
              <a:buChar char="▪"/>
            </a:pPr>
            <a:r>
              <a:rPr b="0" i="0" lang="en-US" sz="2400" u="none" cap="none" strike="noStrike">
                <a:solidFill>
                  <a:srgbClr val="262626"/>
                </a:solidFill>
                <a:latin typeface="Helvetica Neue"/>
                <a:ea typeface="Helvetica Neue"/>
                <a:cs typeface="Helvetica Neue"/>
                <a:sym typeface="Helvetica Neue"/>
              </a:rPr>
              <a:t>Phase I - Identification of Security Requirements</a:t>
            </a:r>
          </a:p>
          <a:p>
            <a:pPr indent="-228600" lvl="0" marL="228600" marR="0" rtl="0" algn="l">
              <a:lnSpc>
                <a:spcPct val="90000"/>
              </a:lnSpc>
              <a:spcBef>
                <a:spcPts val="5400"/>
              </a:spcBef>
              <a:spcAft>
                <a:spcPts val="0"/>
              </a:spcAft>
              <a:buClr>
                <a:srgbClr val="900000"/>
              </a:buClr>
              <a:buSzPct val="90000"/>
              <a:buFont typeface="Noto Sans Symbols"/>
              <a:buChar char="▪"/>
            </a:pPr>
            <a:r>
              <a:rPr b="0" i="0" lang="en-US" sz="2400" u="none" cap="none" strike="noStrike">
                <a:solidFill>
                  <a:srgbClr val="262626"/>
                </a:solidFill>
                <a:latin typeface="Helvetica Neue"/>
                <a:ea typeface="Helvetica Neue"/>
                <a:cs typeface="Helvetica Neue"/>
                <a:sym typeface="Helvetica Neue"/>
              </a:rPr>
              <a:t>Phase II - Evaluation of Security Design</a:t>
            </a:r>
          </a:p>
          <a:p>
            <a:pPr indent="-228600" lvl="0" marL="228600" marR="0" rtl="0" algn="l">
              <a:lnSpc>
                <a:spcPct val="90000"/>
              </a:lnSpc>
              <a:spcBef>
                <a:spcPts val="5400"/>
              </a:spcBef>
              <a:spcAft>
                <a:spcPts val="0"/>
              </a:spcAft>
              <a:buClr>
                <a:srgbClr val="900000"/>
              </a:buClr>
              <a:buSzPct val="90000"/>
              <a:buFont typeface="Noto Sans Symbols"/>
              <a:buChar char="▪"/>
            </a:pPr>
            <a:r>
              <a:rPr b="0" i="0" lang="en-US" sz="2400" u="none" cap="none" strike="noStrike">
                <a:solidFill>
                  <a:srgbClr val="262626"/>
                </a:solidFill>
                <a:latin typeface="Helvetica Neue"/>
                <a:ea typeface="Helvetica Neue"/>
                <a:cs typeface="Helvetica Neue"/>
                <a:sym typeface="Helvetica Neue"/>
              </a:rPr>
              <a:t>Phase III – Active Penetration Testing</a:t>
            </a:r>
          </a:p>
        </p:txBody>
      </p:sp>
      <p:pic>
        <p:nvPicPr>
          <p:cNvPr id="146" name="Shape 146"/>
          <p:cNvPicPr preferRelativeResize="0"/>
          <p:nvPr/>
        </p:nvPicPr>
        <p:blipFill rotWithShape="1">
          <a:blip r:embed="rId3">
            <a:alphaModFix/>
          </a:blip>
          <a:srcRect b="0" l="0" r="0" t="0"/>
          <a:stretch/>
        </p:blipFill>
        <p:spPr>
          <a:xfrm>
            <a:off x="117069" y="2314049"/>
            <a:ext cx="1538389" cy="914400"/>
          </a:xfrm>
          <a:prstGeom prst="rect">
            <a:avLst/>
          </a:prstGeom>
          <a:noFill/>
          <a:ln>
            <a:noFill/>
          </a:ln>
        </p:spPr>
      </p:pic>
      <p:pic>
        <p:nvPicPr>
          <p:cNvPr id="147" name="Shape 147"/>
          <p:cNvPicPr preferRelativeResize="0"/>
          <p:nvPr/>
        </p:nvPicPr>
        <p:blipFill rotWithShape="1">
          <a:blip r:embed="rId4">
            <a:alphaModFix/>
          </a:blip>
          <a:srcRect b="0" l="0" r="0" t="0"/>
          <a:stretch/>
        </p:blipFill>
        <p:spPr>
          <a:xfrm>
            <a:off x="425547" y="1388700"/>
            <a:ext cx="921434" cy="914400"/>
          </a:xfrm>
          <a:prstGeom prst="rect">
            <a:avLst/>
          </a:prstGeom>
          <a:noFill/>
          <a:ln>
            <a:noFill/>
          </a:ln>
        </p:spPr>
      </p:pic>
      <p:pic>
        <p:nvPicPr>
          <p:cNvPr id="148" name="Shape 148"/>
          <p:cNvPicPr preferRelativeResize="0"/>
          <p:nvPr/>
        </p:nvPicPr>
        <p:blipFill rotWithShape="1">
          <a:blip r:embed="rId5">
            <a:alphaModFix/>
          </a:blip>
          <a:srcRect b="0" l="0" r="0" t="0"/>
          <a:stretch/>
        </p:blipFill>
        <p:spPr>
          <a:xfrm>
            <a:off x="211635" y="3311737"/>
            <a:ext cx="1349261" cy="914400"/>
          </a:xfrm>
          <a:prstGeom prst="rect">
            <a:avLst/>
          </a:prstGeom>
          <a:noFill/>
          <a:ln>
            <a:noFill/>
          </a:ln>
        </p:spPr>
      </p:pic>
      <p:sp>
        <p:nvSpPr>
          <p:cNvPr id="149" name="Shape 149"/>
          <p:cNvSpPr txBox="1"/>
          <p:nvPr>
            <p:ph idx="12" type="sldNum"/>
          </p:nvPr>
        </p:nvSpPr>
        <p:spPr>
          <a:xfrm>
            <a:off x="5701742" y="4695081"/>
            <a:ext cx="1105200" cy="2739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4" name="Shape 154"/>
        <p:cNvGrpSpPr/>
        <p:nvPr/>
      </p:nvGrpSpPr>
      <p:grpSpPr>
        <a:xfrm>
          <a:off x="0" y="0"/>
          <a:ext cx="0" cy="0"/>
          <a:chOff x="0" y="0"/>
          <a:chExt cx="0" cy="0"/>
        </a:xfrm>
      </p:grpSpPr>
      <p:sp>
        <p:nvSpPr>
          <p:cNvPr id="155" name="Shape 155"/>
          <p:cNvSpPr txBox="1"/>
          <p:nvPr>
            <p:ph type="title"/>
          </p:nvPr>
        </p:nvSpPr>
        <p:spPr>
          <a:xfrm>
            <a:off x="628650" y="295900"/>
            <a:ext cx="7317900" cy="4224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SzPct val="25000"/>
              <a:buNone/>
            </a:pPr>
            <a:r>
              <a:rPr b="0" i="0" lang="en-US" sz="2400" u="none" cap="none" strike="noStrike">
                <a:solidFill>
                  <a:srgbClr val="262626"/>
                </a:solidFill>
                <a:latin typeface="Helvetica Neue"/>
                <a:ea typeface="Helvetica Neue"/>
                <a:cs typeface="Helvetica Neue"/>
                <a:sym typeface="Helvetica Neue"/>
              </a:rPr>
              <a:t>PHASE I - Identification of Security Requirements</a:t>
            </a:r>
          </a:p>
        </p:txBody>
      </p:sp>
      <p:sp>
        <p:nvSpPr>
          <p:cNvPr id="156" name="Shape 156"/>
          <p:cNvSpPr txBox="1"/>
          <p:nvPr/>
        </p:nvSpPr>
        <p:spPr>
          <a:xfrm>
            <a:off x="804875" y="1212324"/>
            <a:ext cx="3248400" cy="825299"/>
          </a:xfrm>
          <a:prstGeom prst="rect">
            <a:avLst/>
          </a:prstGeom>
          <a:noFill/>
          <a:ln>
            <a:noFill/>
          </a:ln>
        </p:spPr>
        <p:txBody>
          <a:bodyPr anchorCtr="0" anchor="t" bIns="45700" lIns="91425" rIns="91425" tIns="45700">
            <a:noAutofit/>
          </a:bodyPr>
          <a:lstStyle/>
          <a:p>
            <a:pPr indent="-228600" lvl="0" marL="228600" marR="0" rtl="0" algn="l">
              <a:lnSpc>
                <a:spcPct val="100000"/>
              </a:lnSpc>
              <a:spcBef>
                <a:spcPts val="0"/>
              </a:spcBef>
              <a:spcAft>
                <a:spcPts val="0"/>
              </a:spcAft>
              <a:buClr>
                <a:srgbClr val="073763"/>
              </a:buClr>
              <a:buSzPct val="90000"/>
              <a:buFont typeface="Noto Sans Symbols"/>
              <a:buChar char="▪"/>
            </a:pPr>
            <a:r>
              <a:rPr b="0" i="0" lang="en-US" sz="1400" u="none" cap="none" strike="noStrike">
                <a:solidFill>
                  <a:srgbClr val="073763"/>
                </a:solidFill>
                <a:latin typeface="Helvetica Neue"/>
                <a:ea typeface="Helvetica Neue"/>
                <a:cs typeface="Helvetica Neue"/>
                <a:sym typeface="Helvetica Neue"/>
              </a:rPr>
              <a:t>Use Cases</a:t>
            </a:r>
          </a:p>
          <a:p>
            <a:pPr indent="-228600" lvl="0" marL="228600" marR="0" rtl="0" algn="l">
              <a:lnSpc>
                <a:spcPct val="100000"/>
              </a:lnSpc>
              <a:spcBef>
                <a:spcPts val="0"/>
              </a:spcBef>
              <a:spcAft>
                <a:spcPts val="0"/>
              </a:spcAft>
              <a:buClr>
                <a:srgbClr val="073763"/>
              </a:buClr>
              <a:buSzPct val="90000"/>
              <a:buFont typeface="Noto Sans Symbols"/>
              <a:buChar char="▪"/>
            </a:pPr>
            <a:r>
              <a:rPr b="0" i="0" lang="en-US" sz="1400" u="none" cap="none" strike="noStrike">
                <a:solidFill>
                  <a:srgbClr val="073763"/>
                </a:solidFill>
                <a:latin typeface="Helvetica Neue"/>
                <a:ea typeface="Helvetica Neue"/>
                <a:cs typeface="Helvetica Neue"/>
                <a:sym typeface="Helvetica Neue"/>
              </a:rPr>
              <a:t>Safety and Privacy Restrictions</a:t>
            </a:r>
          </a:p>
          <a:p>
            <a:pPr indent="-228600" lvl="0" marL="228600" marR="0" rtl="0" algn="l">
              <a:lnSpc>
                <a:spcPct val="100000"/>
              </a:lnSpc>
              <a:spcBef>
                <a:spcPts val="0"/>
              </a:spcBef>
              <a:spcAft>
                <a:spcPts val="0"/>
              </a:spcAft>
              <a:buClr>
                <a:srgbClr val="073763"/>
              </a:buClr>
              <a:buSzPct val="90000"/>
              <a:buFont typeface="Noto Sans Symbols"/>
              <a:buChar char="▪"/>
            </a:pPr>
            <a:r>
              <a:rPr b="0" i="0" lang="en-US" sz="1400" u="none" cap="none" strike="noStrike">
                <a:solidFill>
                  <a:srgbClr val="073763"/>
                </a:solidFill>
                <a:latin typeface="Helvetica Neue"/>
                <a:ea typeface="Helvetica Neue"/>
                <a:cs typeface="Helvetica Neue"/>
                <a:sym typeface="Helvetica Neue"/>
              </a:rPr>
              <a:t>Solution Architecture </a:t>
            </a:r>
          </a:p>
        </p:txBody>
      </p:sp>
      <p:sp>
        <p:nvSpPr>
          <p:cNvPr id="157" name="Shape 157"/>
          <p:cNvSpPr txBox="1"/>
          <p:nvPr/>
        </p:nvSpPr>
        <p:spPr>
          <a:xfrm>
            <a:off x="551550" y="718291"/>
            <a:ext cx="7886700" cy="225300"/>
          </a:xfrm>
          <a:prstGeom prst="rect">
            <a:avLst/>
          </a:prstGeom>
          <a:noFill/>
          <a:ln>
            <a:noFill/>
          </a:ln>
        </p:spPr>
        <p:txBody>
          <a:bodyPr anchorCtr="0" anchor="t" bIns="45700" lIns="91425" rIns="91425" tIns="45700">
            <a:noAutofit/>
          </a:bodyPr>
          <a:lstStyle/>
          <a:p>
            <a:pPr indent="-228600" lvl="0" marL="228600" marR="0" rtl="0" algn="l">
              <a:lnSpc>
                <a:spcPct val="100000"/>
              </a:lnSpc>
              <a:spcBef>
                <a:spcPts val="0"/>
              </a:spcBef>
              <a:spcAft>
                <a:spcPts val="0"/>
              </a:spcAft>
              <a:buClr>
                <a:srgbClr val="900000"/>
              </a:buClr>
              <a:buSzPct val="90000"/>
              <a:buFont typeface="Noto Sans Symbols"/>
              <a:buChar char="▪"/>
            </a:pPr>
            <a:r>
              <a:rPr b="0" i="1" lang="en-US" sz="1100" u="none" cap="none" strike="noStrike">
                <a:solidFill>
                  <a:srgbClr val="000099"/>
                </a:solidFill>
                <a:latin typeface="Helvetica Neue"/>
                <a:ea typeface="Helvetica Neue"/>
                <a:cs typeface="Helvetica Neue"/>
                <a:sym typeface="Helvetica Neue"/>
              </a:rPr>
              <a:t>Could probably keep the titles on the next three “Phases” slides. Maybe even keep the three bullets(?)</a:t>
            </a:r>
          </a:p>
          <a:p>
            <a:pPr indent="-228600" lvl="0" marL="228600" marR="0" rtl="0" algn="l">
              <a:lnSpc>
                <a:spcPct val="100000"/>
              </a:lnSpc>
              <a:spcBef>
                <a:spcPts val="0"/>
              </a:spcBef>
              <a:spcAft>
                <a:spcPts val="0"/>
              </a:spcAft>
              <a:buClr>
                <a:srgbClr val="900000"/>
              </a:buClr>
              <a:buSzPct val="90000"/>
              <a:buFont typeface="Noto Sans Symbols"/>
              <a:buChar char="▪"/>
            </a:pPr>
            <a:r>
              <a:rPr b="0" i="1" lang="en-US" sz="1100" u="none" cap="none" strike="noStrike">
                <a:solidFill>
                  <a:srgbClr val="000099"/>
                </a:solidFill>
                <a:latin typeface="Helvetica Neue"/>
                <a:ea typeface="Helvetica Neue"/>
                <a:cs typeface="Helvetica Neue"/>
                <a:sym typeface="Helvetica Neue"/>
              </a:rPr>
              <a:t>Green boxes should be changed to match color scheme of presentation.</a:t>
            </a:r>
          </a:p>
        </p:txBody>
      </p:sp>
      <p:pic>
        <p:nvPicPr>
          <p:cNvPr descr="securitydiagram.png" id="158" name="Shape 158"/>
          <p:cNvPicPr preferRelativeResize="0"/>
          <p:nvPr/>
        </p:nvPicPr>
        <p:blipFill rotWithShape="1">
          <a:blip r:embed="rId3">
            <a:alphaModFix/>
          </a:blip>
          <a:srcRect b="0" l="0" r="0" t="0"/>
          <a:stretch/>
        </p:blipFill>
        <p:spPr>
          <a:xfrm>
            <a:off x="1213382" y="1694303"/>
            <a:ext cx="6717236" cy="2917261"/>
          </a:xfrm>
          <a:prstGeom prst="rect">
            <a:avLst/>
          </a:prstGeom>
          <a:noFill/>
          <a:ln>
            <a:noFill/>
          </a:ln>
        </p:spPr>
      </p:pic>
      <p:sp>
        <p:nvSpPr>
          <p:cNvPr id="159" name="Shape 159"/>
          <p:cNvSpPr txBox="1"/>
          <p:nvPr>
            <p:ph idx="12" type="sldNum"/>
          </p:nvPr>
        </p:nvSpPr>
        <p:spPr>
          <a:xfrm>
            <a:off x="5701742" y="4695081"/>
            <a:ext cx="1105200" cy="273900"/>
          </a:xfrm>
          <a:prstGeom prst="rect">
            <a:avLst/>
          </a:prstGeom>
        </p:spPr>
        <p:txBody>
          <a:bodyPr anchorCtr="0" anchor="ctr"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Design">
  <a:themeElements>
    <a:clrScheme name="BW Red">
      <a:dk1>
        <a:srgbClr val="000000"/>
      </a:dk1>
      <a:lt1>
        <a:srgbClr val="FFFFFF"/>
      </a:lt1>
      <a:dk2>
        <a:srgbClr val="3A3838"/>
      </a:dk2>
      <a:lt2>
        <a:srgbClr val="E7E6E6"/>
      </a:lt2>
      <a:accent1>
        <a:srgbClr val="C00000"/>
      </a:accent1>
      <a:accent2>
        <a:srgbClr val="FF0000"/>
      </a:accent2>
      <a:accent3>
        <a:srgbClr val="A5A5A5"/>
      </a:accent3>
      <a:accent4>
        <a:srgbClr val="800000"/>
      </a:accent4>
      <a:accent5>
        <a:srgbClr val="757070"/>
      </a:accent5>
      <a:accent6>
        <a:srgbClr val="000000"/>
      </a:accent6>
      <a:hlink>
        <a:srgbClr val="FF6600"/>
      </a:hlink>
      <a:folHlink>
        <a:srgbClr val="FF33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